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9"/>
  </p:notesMasterIdLst>
  <p:sldIdLst>
    <p:sldId id="256" r:id="rId3"/>
    <p:sldId id="257" r:id="rId4"/>
    <p:sldId id="266" r:id="rId5"/>
    <p:sldId id="282" r:id="rId6"/>
    <p:sldId id="280" r:id="rId7"/>
    <p:sldId id="276" r:id="rId8"/>
    <p:sldId id="267" r:id="rId9"/>
    <p:sldId id="274" r:id="rId10"/>
    <p:sldId id="281" r:id="rId11"/>
    <p:sldId id="268" r:id="rId12"/>
    <p:sldId id="270" r:id="rId13"/>
    <p:sldId id="269" r:id="rId14"/>
    <p:sldId id="259" r:id="rId15"/>
    <p:sldId id="261" r:id="rId16"/>
    <p:sldId id="289" r:id="rId17"/>
    <p:sldId id="283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4" r:id="rId26"/>
    <p:sldId id="298" r:id="rId27"/>
    <p:sldId id="299" r:id="rId28"/>
    <p:sldId id="258" r:id="rId29"/>
    <p:sldId id="286" r:id="rId30"/>
    <p:sldId id="263" r:id="rId31"/>
    <p:sldId id="300" r:id="rId32"/>
    <p:sldId id="287" r:id="rId33"/>
    <p:sldId id="301" r:id="rId34"/>
    <p:sldId id="302" r:id="rId35"/>
    <p:sldId id="260" r:id="rId36"/>
    <p:sldId id="290" r:id="rId37"/>
    <p:sldId id="303" r:id="rId38"/>
    <p:sldId id="304" r:id="rId39"/>
    <p:sldId id="305" r:id="rId40"/>
    <p:sldId id="306" r:id="rId41"/>
    <p:sldId id="264" r:id="rId42"/>
    <p:sldId id="307" r:id="rId43"/>
    <p:sldId id="265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21" r:id="rId55"/>
    <p:sldId id="320" r:id="rId56"/>
    <p:sldId id="319" r:id="rId57"/>
    <p:sldId id="318" r:id="rId58"/>
    <p:sldId id="322" r:id="rId59"/>
    <p:sldId id="323" r:id="rId60"/>
    <p:sldId id="324" r:id="rId61"/>
    <p:sldId id="325" r:id="rId62"/>
    <p:sldId id="326" r:id="rId63"/>
    <p:sldId id="327" r:id="rId64"/>
    <p:sldId id="262" r:id="rId65"/>
    <p:sldId id="278" r:id="rId66"/>
    <p:sldId id="277" r:id="rId67"/>
    <p:sldId id="27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9E9DCA-2DF5-C248-815B-91ACFF50422A}">
          <p14:sldIdLst>
            <p14:sldId id="256"/>
          </p14:sldIdLst>
        </p14:section>
        <p14:section name="Wireless Mesh network" id="{960C9556-02EA-3548-BDF4-A26531C5839B}">
          <p14:sldIdLst>
            <p14:sldId id="257"/>
            <p14:sldId id="266"/>
            <p14:sldId id="282"/>
            <p14:sldId id="280"/>
            <p14:sldId id="276"/>
            <p14:sldId id="267"/>
            <p14:sldId id="274"/>
            <p14:sldId id="281"/>
            <p14:sldId id="268"/>
            <p14:sldId id="270"/>
            <p14:sldId id="269"/>
            <p14:sldId id="259"/>
            <p14:sldId id="261"/>
            <p14:sldId id="289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84"/>
            <p14:sldId id="298"/>
            <p14:sldId id="299"/>
            <p14:sldId id="258"/>
            <p14:sldId id="286"/>
            <p14:sldId id="263"/>
            <p14:sldId id="300"/>
            <p14:sldId id="287"/>
            <p14:sldId id="301"/>
            <p14:sldId id="302"/>
            <p14:sldId id="260"/>
            <p14:sldId id="290"/>
            <p14:sldId id="303"/>
            <p14:sldId id="304"/>
            <p14:sldId id="305"/>
            <p14:sldId id="306"/>
            <p14:sldId id="264"/>
            <p14:sldId id="307"/>
            <p14:sldId id="265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21"/>
            <p14:sldId id="320"/>
            <p14:sldId id="319"/>
            <p14:sldId id="318"/>
            <p14:sldId id="322"/>
            <p14:sldId id="323"/>
            <p14:sldId id="324"/>
            <p14:sldId id="325"/>
            <p14:sldId id="326"/>
            <p14:sldId id="327"/>
            <p14:sldId id="262"/>
            <p14:sldId id="278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060"/>
    <a:srgbClr val="85D052"/>
    <a:srgbClr val="65D45C"/>
    <a:srgbClr val="6BC56B"/>
    <a:srgbClr val="26CE4E"/>
    <a:srgbClr val="25DF79"/>
    <a:srgbClr val="30E267"/>
    <a:srgbClr val="29E9B7"/>
    <a:srgbClr val="5F9D57"/>
    <a:srgbClr val="58A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0" autoAdjust="0"/>
    <p:restoredTop sz="94668"/>
  </p:normalViewPr>
  <p:slideViewPr>
    <p:cSldViewPr snapToGrid="0" snapToObjects="1">
      <p:cViewPr varScale="1">
        <p:scale>
          <a:sx n="88" d="100"/>
          <a:sy n="88" d="100"/>
        </p:scale>
        <p:origin x="184" y="560"/>
      </p:cViewPr>
      <p:guideLst>
        <p:guide orient="horz" pos="13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DF483-321C-B140-B826-EEB4A20055D1}" type="doc">
      <dgm:prSet loTypeId="urn:microsoft.com/office/officeart/2005/8/layout/radial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175BA7-0E6A-6247-8CB1-973B45582137}">
      <dgm:prSet phldrT="[Text]"/>
      <dgm:spPr>
        <a:solidFill>
          <a:srgbClr val="00B050"/>
        </a:solidFill>
      </dgm:spPr>
      <dgm:t>
        <a:bodyPr/>
        <a:lstStyle/>
        <a:p>
          <a:r>
            <a:rPr lang="en-US" altLang="zh-CN" dirty="0">
              <a:solidFill>
                <a:schemeClr val="tx1"/>
              </a:solidFill>
            </a:rPr>
            <a:t>Min</a:t>
          </a:r>
          <a:r>
            <a:rPr lang="zh-CN" altLang="en-US" dirty="0">
              <a:solidFill>
                <a:schemeClr val="tx1"/>
              </a:solidFill>
            </a:rPr>
            <a:t> </a:t>
          </a:r>
          <a:r>
            <a:rPr lang="en-US" altLang="zh-CN" dirty="0">
              <a:solidFill>
                <a:schemeClr val="tx1"/>
              </a:solidFill>
            </a:rPr>
            <a:t>interference</a:t>
          </a:r>
          <a:endParaRPr lang="en-US" dirty="0">
            <a:solidFill>
              <a:schemeClr val="tx1"/>
            </a:solidFill>
          </a:endParaRPr>
        </a:p>
      </dgm:t>
    </dgm:pt>
    <dgm:pt modelId="{9724CFF7-7955-704C-9345-03C594B2F0F4}" type="parTrans" cxnId="{2E93160B-2037-D545-B9F8-EE0AFEDFB879}">
      <dgm:prSet/>
      <dgm:spPr/>
      <dgm:t>
        <a:bodyPr/>
        <a:lstStyle/>
        <a:p>
          <a:endParaRPr lang="en-US"/>
        </a:p>
      </dgm:t>
    </dgm:pt>
    <dgm:pt modelId="{D08AC849-5764-8443-8FD9-40352099935F}" type="sibTrans" cxnId="{2E93160B-2037-D545-B9F8-EE0AFEDFB879}">
      <dgm:prSet/>
      <dgm:spPr/>
      <dgm:t>
        <a:bodyPr/>
        <a:lstStyle/>
        <a:p>
          <a:endParaRPr lang="en-US"/>
        </a:p>
      </dgm:t>
    </dgm:pt>
    <dgm:pt modelId="{010AAF95-FB4D-384B-AAFB-154B2AA39306}">
      <dgm:prSet phldrT="[Text]"/>
      <dgm:spPr>
        <a:solidFill>
          <a:srgbClr val="FF0000"/>
        </a:solidFill>
      </dgm:spPr>
      <dgm:t>
        <a:bodyPr/>
        <a:lstStyle/>
        <a:p>
          <a:r>
            <a:rPr lang="en-US" altLang="zh-CN" dirty="0">
              <a:solidFill>
                <a:schemeClr val="tx1"/>
              </a:solidFill>
            </a:rPr>
            <a:t>High</a:t>
          </a:r>
          <a:r>
            <a:rPr lang="zh-CN" altLang="en-US" dirty="0">
              <a:solidFill>
                <a:schemeClr val="tx1"/>
              </a:solidFill>
            </a:rPr>
            <a:t> </a:t>
          </a:r>
          <a:r>
            <a:rPr lang="en-US" altLang="zh-CN" dirty="0">
              <a:solidFill>
                <a:schemeClr val="tx1"/>
              </a:solidFill>
            </a:rPr>
            <a:t>flow</a:t>
          </a:r>
          <a:r>
            <a:rPr lang="zh-CN" altLang="en-US" dirty="0">
              <a:solidFill>
                <a:schemeClr val="tx1"/>
              </a:solidFill>
            </a:rPr>
            <a:t> </a:t>
          </a:r>
          <a:r>
            <a:rPr lang="en-US" altLang="zh-CN" dirty="0">
              <a:solidFill>
                <a:schemeClr val="tx1"/>
              </a:solidFill>
            </a:rPr>
            <a:t>median</a:t>
          </a:r>
          <a:endParaRPr lang="en-US" dirty="0">
            <a:solidFill>
              <a:schemeClr val="tx1"/>
            </a:solidFill>
          </a:endParaRPr>
        </a:p>
      </dgm:t>
    </dgm:pt>
    <dgm:pt modelId="{58DB5C4E-144C-BB49-AC5C-ED4441888A6B}" type="parTrans" cxnId="{15DCBF81-4B16-D04E-94F3-C1AEE52CE222}">
      <dgm:prSet/>
      <dgm:spPr/>
      <dgm:t>
        <a:bodyPr/>
        <a:lstStyle/>
        <a:p>
          <a:endParaRPr lang="en-US"/>
        </a:p>
      </dgm:t>
    </dgm:pt>
    <dgm:pt modelId="{8CC27361-C727-0A40-A97E-0ABE1B34A4BB}" type="sibTrans" cxnId="{15DCBF81-4B16-D04E-94F3-C1AEE52CE222}">
      <dgm:prSet/>
      <dgm:spPr/>
      <dgm:t>
        <a:bodyPr/>
        <a:lstStyle/>
        <a:p>
          <a:endParaRPr lang="en-US"/>
        </a:p>
      </dgm:t>
    </dgm:pt>
    <dgm:pt modelId="{45E05254-2AA8-B34C-A873-650CC263AC0F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dirty="0">
              <a:solidFill>
                <a:schemeClr val="tx1"/>
              </a:solidFill>
            </a:rPr>
            <a:t>High</a:t>
          </a:r>
          <a:r>
            <a:rPr lang="zh-CN" altLang="en-US" dirty="0">
              <a:solidFill>
                <a:schemeClr val="tx1"/>
              </a:solidFill>
            </a:rPr>
            <a:t>  </a:t>
          </a:r>
          <a:r>
            <a:rPr lang="en-US" altLang="zh-CN" dirty="0">
              <a:solidFill>
                <a:schemeClr val="tx1"/>
              </a:solidFill>
            </a:rPr>
            <a:t>network</a:t>
          </a:r>
          <a:r>
            <a:rPr lang="zh-CN" altLang="en-US" dirty="0">
              <a:solidFill>
                <a:schemeClr val="tx1"/>
              </a:solidFill>
            </a:rPr>
            <a:t> </a:t>
          </a:r>
          <a:r>
            <a:rPr lang="en-US" altLang="zh-CN" dirty="0">
              <a:solidFill>
                <a:schemeClr val="tx1"/>
              </a:solidFill>
            </a:rPr>
            <a:t>capacity</a:t>
          </a:r>
          <a:endParaRPr lang="en-US" dirty="0">
            <a:solidFill>
              <a:schemeClr val="tx1"/>
            </a:solidFill>
          </a:endParaRPr>
        </a:p>
      </dgm:t>
    </dgm:pt>
    <dgm:pt modelId="{90F8E01C-B368-9A49-8C60-9AF85CBDA98F}" type="parTrans" cxnId="{8FB28A64-78FB-A54B-9EDC-33425344F8E7}">
      <dgm:prSet/>
      <dgm:spPr/>
      <dgm:t>
        <a:bodyPr/>
        <a:lstStyle/>
        <a:p>
          <a:endParaRPr lang="en-US"/>
        </a:p>
      </dgm:t>
    </dgm:pt>
    <dgm:pt modelId="{A2D20671-CF7C-8047-9FFC-7227E9A04A75}" type="sibTrans" cxnId="{8FB28A64-78FB-A54B-9EDC-33425344F8E7}">
      <dgm:prSet/>
      <dgm:spPr/>
      <dgm:t>
        <a:bodyPr/>
        <a:lstStyle/>
        <a:p>
          <a:endParaRPr lang="en-US"/>
        </a:p>
      </dgm:t>
    </dgm:pt>
    <dgm:pt modelId="{D9026D25-43D1-2E4A-960B-E0472432261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dirty="0">
              <a:solidFill>
                <a:schemeClr val="tx1"/>
              </a:solidFill>
            </a:rPr>
            <a:t>High</a:t>
          </a:r>
          <a:r>
            <a:rPr lang="zh-CN" altLang="en-US" dirty="0">
              <a:solidFill>
                <a:schemeClr val="tx1"/>
              </a:solidFill>
            </a:rPr>
            <a:t> </a:t>
          </a:r>
          <a:r>
            <a:rPr lang="en-US" altLang="zh-CN" dirty="0">
              <a:solidFill>
                <a:schemeClr val="tx1"/>
              </a:solidFill>
            </a:rPr>
            <a:t>total</a:t>
          </a:r>
          <a:r>
            <a:rPr lang="zh-CN" altLang="en-US" dirty="0">
              <a:solidFill>
                <a:schemeClr val="tx1"/>
              </a:solidFill>
            </a:rPr>
            <a:t> </a:t>
          </a:r>
          <a:r>
            <a:rPr lang="en-US" altLang="zh-CN" dirty="0">
              <a:solidFill>
                <a:schemeClr val="tx1"/>
              </a:solidFill>
            </a:rPr>
            <a:t>flow</a:t>
          </a:r>
          <a:endParaRPr lang="en-US" dirty="0">
            <a:solidFill>
              <a:schemeClr val="tx1"/>
            </a:solidFill>
          </a:endParaRPr>
        </a:p>
      </dgm:t>
    </dgm:pt>
    <dgm:pt modelId="{6B4C41CB-553B-F742-AF8A-5AA0354B2B5C}" type="sibTrans" cxnId="{E3C326F1-DB8D-FD40-9AF6-6BCA8D9C219A}">
      <dgm:prSet/>
      <dgm:spPr/>
      <dgm:t>
        <a:bodyPr/>
        <a:lstStyle/>
        <a:p>
          <a:endParaRPr lang="en-US"/>
        </a:p>
      </dgm:t>
    </dgm:pt>
    <dgm:pt modelId="{4B2EA4AC-9EAD-2A44-9F96-E807F2BFC3FF}" type="parTrans" cxnId="{E3C326F1-DB8D-FD40-9AF6-6BCA8D9C219A}">
      <dgm:prSet/>
      <dgm:spPr/>
      <dgm:t>
        <a:bodyPr/>
        <a:lstStyle/>
        <a:p>
          <a:endParaRPr lang="en-US"/>
        </a:p>
      </dgm:t>
    </dgm:pt>
    <dgm:pt modelId="{564F8AE0-FEE9-9848-AB4A-CF4446FAD972}" type="pres">
      <dgm:prSet presAssocID="{FF6DF483-321C-B140-B826-EEB4A20055D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DB053411-78B0-5649-A272-5B9534A5ED06}" type="pres">
      <dgm:prSet presAssocID="{FF6DF483-321C-B140-B826-EEB4A20055D1}" presName="cycle" presStyleCnt="0"/>
      <dgm:spPr/>
    </dgm:pt>
    <dgm:pt modelId="{71882B83-EEB6-CB4B-BA8C-D6C00DC54D36}" type="pres">
      <dgm:prSet presAssocID="{FF6DF483-321C-B140-B826-EEB4A20055D1}" presName="centerShape" presStyleCnt="0"/>
      <dgm:spPr/>
    </dgm:pt>
    <dgm:pt modelId="{2156FE36-6CE1-EB4A-A85F-7F214DAE3930}" type="pres">
      <dgm:prSet presAssocID="{FF6DF483-321C-B140-B826-EEB4A20055D1}" presName="connSite" presStyleLbl="node1" presStyleIdx="0" presStyleCnt="5"/>
      <dgm:spPr/>
    </dgm:pt>
    <dgm:pt modelId="{BF155595-9004-FE40-AA4C-B81199AEC6F0}" type="pres">
      <dgm:prSet presAssocID="{FF6DF483-321C-B140-B826-EEB4A20055D1}" presName="visible" presStyleLbl="node1" presStyleIdx="0" presStyleCnt="5" custLinFactNeighborX="8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ED6C3C5-99E8-DD40-A60A-643F31FCC86F}" type="pres">
      <dgm:prSet presAssocID="{9724CFF7-7955-704C-9345-03C594B2F0F4}" presName="Name25" presStyleLbl="parChTrans1D1" presStyleIdx="0" presStyleCnt="4"/>
      <dgm:spPr/>
    </dgm:pt>
    <dgm:pt modelId="{6833AF87-965C-E845-A76C-35FE0D4365CC}" type="pres">
      <dgm:prSet presAssocID="{00175BA7-0E6A-6247-8CB1-973B45582137}" presName="node" presStyleCnt="0"/>
      <dgm:spPr/>
    </dgm:pt>
    <dgm:pt modelId="{F1EBEBF1-9A19-BD48-BB5F-D5FA7118200F}" type="pres">
      <dgm:prSet presAssocID="{00175BA7-0E6A-6247-8CB1-973B45582137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A15921C6-A4B0-8B49-9CDD-7B0E80DF7DA8}" type="pres">
      <dgm:prSet presAssocID="{00175BA7-0E6A-6247-8CB1-973B45582137}" presName="childNode" presStyleLbl="revTx" presStyleIdx="0" presStyleCnt="0">
        <dgm:presLayoutVars>
          <dgm:bulletEnabled val="1"/>
        </dgm:presLayoutVars>
      </dgm:prSet>
      <dgm:spPr/>
    </dgm:pt>
    <dgm:pt modelId="{D076D846-F882-8241-83AA-265ADF5453F1}" type="pres">
      <dgm:prSet presAssocID="{90F8E01C-B368-9A49-8C60-9AF85CBDA98F}" presName="Name25" presStyleLbl="parChTrans1D1" presStyleIdx="1" presStyleCnt="4"/>
      <dgm:spPr/>
    </dgm:pt>
    <dgm:pt modelId="{474B7AE5-DB94-3D46-900A-34D8C3F324F3}" type="pres">
      <dgm:prSet presAssocID="{45E05254-2AA8-B34C-A873-650CC263AC0F}" presName="node" presStyleCnt="0"/>
      <dgm:spPr/>
    </dgm:pt>
    <dgm:pt modelId="{35E4391F-E5C8-AF4C-BA47-7467B1126153}" type="pres">
      <dgm:prSet presAssocID="{45E05254-2AA8-B34C-A873-650CC263AC0F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BF03F96D-9BC3-4845-980A-9094681A8462}" type="pres">
      <dgm:prSet presAssocID="{45E05254-2AA8-B34C-A873-650CC263AC0F}" presName="childNode" presStyleLbl="revTx" presStyleIdx="0" presStyleCnt="0">
        <dgm:presLayoutVars>
          <dgm:bulletEnabled val="1"/>
        </dgm:presLayoutVars>
      </dgm:prSet>
      <dgm:spPr/>
    </dgm:pt>
    <dgm:pt modelId="{A16F8491-15A7-2643-BB8E-BA55B5B4F6D0}" type="pres">
      <dgm:prSet presAssocID="{4B2EA4AC-9EAD-2A44-9F96-E807F2BFC3FF}" presName="Name25" presStyleLbl="parChTrans1D1" presStyleIdx="2" presStyleCnt="4"/>
      <dgm:spPr/>
    </dgm:pt>
    <dgm:pt modelId="{894EFCB3-CE1C-934A-AA5F-FB744254A7D9}" type="pres">
      <dgm:prSet presAssocID="{D9026D25-43D1-2E4A-960B-E04724322612}" presName="node" presStyleCnt="0"/>
      <dgm:spPr/>
    </dgm:pt>
    <dgm:pt modelId="{9C96A292-A264-8A46-8F13-69F86C3E70E6}" type="pres">
      <dgm:prSet presAssocID="{D9026D25-43D1-2E4A-960B-E04724322612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BE6E2FDB-D608-3D4D-9C3F-67AD20F49CE1}" type="pres">
      <dgm:prSet presAssocID="{D9026D25-43D1-2E4A-960B-E04724322612}" presName="childNode" presStyleLbl="revTx" presStyleIdx="0" presStyleCnt="0">
        <dgm:presLayoutVars>
          <dgm:bulletEnabled val="1"/>
        </dgm:presLayoutVars>
      </dgm:prSet>
      <dgm:spPr/>
    </dgm:pt>
    <dgm:pt modelId="{BFDE6163-574E-C945-A99D-3E5C5357EDC6}" type="pres">
      <dgm:prSet presAssocID="{58DB5C4E-144C-BB49-AC5C-ED4441888A6B}" presName="Name25" presStyleLbl="parChTrans1D1" presStyleIdx="3" presStyleCnt="4"/>
      <dgm:spPr/>
    </dgm:pt>
    <dgm:pt modelId="{D2784DD1-48C4-0A4E-B3B6-F1A59EFC6334}" type="pres">
      <dgm:prSet presAssocID="{010AAF95-FB4D-384B-AAFB-154B2AA39306}" presName="node" presStyleCnt="0"/>
      <dgm:spPr/>
    </dgm:pt>
    <dgm:pt modelId="{B220CCF6-15E7-934C-B2E6-F8B439364D2A}" type="pres">
      <dgm:prSet presAssocID="{010AAF95-FB4D-384B-AAFB-154B2AA39306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C1733DCB-99A4-5049-86F8-C4B318AABC44}" type="pres">
      <dgm:prSet presAssocID="{010AAF95-FB4D-384B-AAFB-154B2AA39306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E93160B-2037-D545-B9F8-EE0AFEDFB879}" srcId="{FF6DF483-321C-B140-B826-EEB4A20055D1}" destId="{00175BA7-0E6A-6247-8CB1-973B45582137}" srcOrd="0" destOrd="0" parTransId="{9724CFF7-7955-704C-9345-03C594B2F0F4}" sibTransId="{D08AC849-5764-8443-8FD9-40352099935F}"/>
    <dgm:cxn modelId="{F99C4044-9224-7B4E-9564-3447F31BFE3A}" type="presOf" srcId="{45E05254-2AA8-B34C-A873-650CC263AC0F}" destId="{35E4391F-E5C8-AF4C-BA47-7467B1126153}" srcOrd="0" destOrd="0" presId="urn:microsoft.com/office/officeart/2005/8/layout/radial2"/>
    <dgm:cxn modelId="{6609BE44-C846-374A-8E12-CE6322BE9B68}" type="presOf" srcId="{D9026D25-43D1-2E4A-960B-E04724322612}" destId="{9C96A292-A264-8A46-8F13-69F86C3E70E6}" srcOrd="0" destOrd="0" presId="urn:microsoft.com/office/officeart/2005/8/layout/radial2"/>
    <dgm:cxn modelId="{8FB28A64-78FB-A54B-9EDC-33425344F8E7}" srcId="{FF6DF483-321C-B140-B826-EEB4A20055D1}" destId="{45E05254-2AA8-B34C-A873-650CC263AC0F}" srcOrd="1" destOrd="0" parTransId="{90F8E01C-B368-9A49-8C60-9AF85CBDA98F}" sibTransId="{A2D20671-CF7C-8047-9FFC-7227E9A04A75}"/>
    <dgm:cxn modelId="{79F7F87A-0506-2541-83D4-A3A99BFC44E2}" type="presOf" srcId="{4B2EA4AC-9EAD-2A44-9F96-E807F2BFC3FF}" destId="{A16F8491-15A7-2643-BB8E-BA55B5B4F6D0}" srcOrd="0" destOrd="0" presId="urn:microsoft.com/office/officeart/2005/8/layout/radial2"/>
    <dgm:cxn modelId="{BDD1D07E-123B-004B-B248-666849CCFBA4}" type="presOf" srcId="{90F8E01C-B368-9A49-8C60-9AF85CBDA98F}" destId="{D076D846-F882-8241-83AA-265ADF5453F1}" srcOrd="0" destOrd="0" presId="urn:microsoft.com/office/officeart/2005/8/layout/radial2"/>
    <dgm:cxn modelId="{15DCBF81-4B16-D04E-94F3-C1AEE52CE222}" srcId="{FF6DF483-321C-B140-B826-EEB4A20055D1}" destId="{010AAF95-FB4D-384B-AAFB-154B2AA39306}" srcOrd="3" destOrd="0" parTransId="{58DB5C4E-144C-BB49-AC5C-ED4441888A6B}" sibTransId="{8CC27361-C727-0A40-A97E-0ABE1B34A4BB}"/>
    <dgm:cxn modelId="{9A0B8A89-F333-EC43-8424-4528DACF5198}" type="presOf" srcId="{00175BA7-0E6A-6247-8CB1-973B45582137}" destId="{F1EBEBF1-9A19-BD48-BB5F-D5FA7118200F}" srcOrd="0" destOrd="0" presId="urn:microsoft.com/office/officeart/2005/8/layout/radial2"/>
    <dgm:cxn modelId="{C4A7C6A0-BABF-BD48-80DC-EE684D3F82ED}" type="presOf" srcId="{58DB5C4E-144C-BB49-AC5C-ED4441888A6B}" destId="{BFDE6163-574E-C945-A99D-3E5C5357EDC6}" srcOrd="0" destOrd="0" presId="urn:microsoft.com/office/officeart/2005/8/layout/radial2"/>
    <dgm:cxn modelId="{016408DF-3BC0-C949-B5B2-C23F84083E5D}" type="presOf" srcId="{010AAF95-FB4D-384B-AAFB-154B2AA39306}" destId="{B220CCF6-15E7-934C-B2E6-F8B439364D2A}" srcOrd="0" destOrd="0" presId="urn:microsoft.com/office/officeart/2005/8/layout/radial2"/>
    <dgm:cxn modelId="{6215DDE6-9A36-5D4D-BD9E-D6D2AE3B5A83}" type="presOf" srcId="{9724CFF7-7955-704C-9345-03C594B2F0F4}" destId="{AED6C3C5-99E8-DD40-A60A-643F31FCC86F}" srcOrd="0" destOrd="0" presId="urn:microsoft.com/office/officeart/2005/8/layout/radial2"/>
    <dgm:cxn modelId="{E3C326F1-DB8D-FD40-9AF6-6BCA8D9C219A}" srcId="{FF6DF483-321C-B140-B826-EEB4A20055D1}" destId="{D9026D25-43D1-2E4A-960B-E04724322612}" srcOrd="2" destOrd="0" parTransId="{4B2EA4AC-9EAD-2A44-9F96-E807F2BFC3FF}" sibTransId="{6B4C41CB-553B-F742-AF8A-5AA0354B2B5C}"/>
    <dgm:cxn modelId="{17D51CFC-60B6-F344-B990-9D15D36BD73E}" type="presOf" srcId="{FF6DF483-321C-B140-B826-EEB4A20055D1}" destId="{564F8AE0-FEE9-9848-AB4A-CF4446FAD972}" srcOrd="0" destOrd="0" presId="urn:microsoft.com/office/officeart/2005/8/layout/radial2"/>
    <dgm:cxn modelId="{F1C71122-7871-F74E-A110-4A2AD62CAE4B}" type="presParOf" srcId="{564F8AE0-FEE9-9848-AB4A-CF4446FAD972}" destId="{DB053411-78B0-5649-A272-5B9534A5ED06}" srcOrd="0" destOrd="0" presId="urn:microsoft.com/office/officeart/2005/8/layout/radial2"/>
    <dgm:cxn modelId="{BE15345E-DFF9-D44D-A179-049BFE3BEE8B}" type="presParOf" srcId="{DB053411-78B0-5649-A272-5B9534A5ED06}" destId="{71882B83-EEB6-CB4B-BA8C-D6C00DC54D36}" srcOrd="0" destOrd="0" presId="urn:microsoft.com/office/officeart/2005/8/layout/radial2"/>
    <dgm:cxn modelId="{38067718-ED7A-794D-AFEA-B065D9C40F61}" type="presParOf" srcId="{71882B83-EEB6-CB4B-BA8C-D6C00DC54D36}" destId="{2156FE36-6CE1-EB4A-A85F-7F214DAE3930}" srcOrd="0" destOrd="0" presId="urn:microsoft.com/office/officeart/2005/8/layout/radial2"/>
    <dgm:cxn modelId="{9250DAFF-DE84-D34A-908E-05EFB8DF2796}" type="presParOf" srcId="{71882B83-EEB6-CB4B-BA8C-D6C00DC54D36}" destId="{BF155595-9004-FE40-AA4C-B81199AEC6F0}" srcOrd="1" destOrd="0" presId="urn:microsoft.com/office/officeart/2005/8/layout/radial2"/>
    <dgm:cxn modelId="{FB396D37-6926-E84B-9D47-E54F06EB5988}" type="presParOf" srcId="{DB053411-78B0-5649-A272-5B9534A5ED06}" destId="{AED6C3C5-99E8-DD40-A60A-643F31FCC86F}" srcOrd="1" destOrd="0" presId="urn:microsoft.com/office/officeart/2005/8/layout/radial2"/>
    <dgm:cxn modelId="{42018C60-BC57-354E-AE99-F1C4781D3F28}" type="presParOf" srcId="{DB053411-78B0-5649-A272-5B9534A5ED06}" destId="{6833AF87-965C-E845-A76C-35FE0D4365CC}" srcOrd="2" destOrd="0" presId="urn:microsoft.com/office/officeart/2005/8/layout/radial2"/>
    <dgm:cxn modelId="{84332D9C-875A-724E-ACA7-825F05088488}" type="presParOf" srcId="{6833AF87-965C-E845-A76C-35FE0D4365CC}" destId="{F1EBEBF1-9A19-BD48-BB5F-D5FA7118200F}" srcOrd="0" destOrd="0" presId="urn:microsoft.com/office/officeart/2005/8/layout/radial2"/>
    <dgm:cxn modelId="{0BDF5F05-2360-4C43-80B8-19AE0C82CD7E}" type="presParOf" srcId="{6833AF87-965C-E845-A76C-35FE0D4365CC}" destId="{A15921C6-A4B0-8B49-9CDD-7B0E80DF7DA8}" srcOrd="1" destOrd="0" presId="urn:microsoft.com/office/officeart/2005/8/layout/radial2"/>
    <dgm:cxn modelId="{1BBA3DCB-A0FF-8442-AC43-38B11FF1F154}" type="presParOf" srcId="{DB053411-78B0-5649-A272-5B9534A5ED06}" destId="{D076D846-F882-8241-83AA-265ADF5453F1}" srcOrd="3" destOrd="0" presId="urn:microsoft.com/office/officeart/2005/8/layout/radial2"/>
    <dgm:cxn modelId="{3A2B63A7-4FA9-904B-8403-A7BA99F829E6}" type="presParOf" srcId="{DB053411-78B0-5649-A272-5B9534A5ED06}" destId="{474B7AE5-DB94-3D46-900A-34D8C3F324F3}" srcOrd="4" destOrd="0" presId="urn:microsoft.com/office/officeart/2005/8/layout/radial2"/>
    <dgm:cxn modelId="{F5D325BD-8033-5642-8A0F-8056A150D7B6}" type="presParOf" srcId="{474B7AE5-DB94-3D46-900A-34D8C3F324F3}" destId="{35E4391F-E5C8-AF4C-BA47-7467B1126153}" srcOrd="0" destOrd="0" presId="urn:microsoft.com/office/officeart/2005/8/layout/radial2"/>
    <dgm:cxn modelId="{64E0F978-98FC-DA48-936F-E3557FD67EE1}" type="presParOf" srcId="{474B7AE5-DB94-3D46-900A-34D8C3F324F3}" destId="{BF03F96D-9BC3-4845-980A-9094681A8462}" srcOrd="1" destOrd="0" presId="urn:microsoft.com/office/officeart/2005/8/layout/radial2"/>
    <dgm:cxn modelId="{B9B6ABEE-1F47-474A-A33C-1A63B1503DF8}" type="presParOf" srcId="{DB053411-78B0-5649-A272-5B9534A5ED06}" destId="{A16F8491-15A7-2643-BB8E-BA55B5B4F6D0}" srcOrd="5" destOrd="0" presId="urn:microsoft.com/office/officeart/2005/8/layout/radial2"/>
    <dgm:cxn modelId="{8171CA98-24BB-6249-96A3-D589E9F13A7D}" type="presParOf" srcId="{DB053411-78B0-5649-A272-5B9534A5ED06}" destId="{894EFCB3-CE1C-934A-AA5F-FB744254A7D9}" srcOrd="6" destOrd="0" presId="urn:microsoft.com/office/officeart/2005/8/layout/radial2"/>
    <dgm:cxn modelId="{B10C9226-2723-8349-AD58-B99F7AF607BB}" type="presParOf" srcId="{894EFCB3-CE1C-934A-AA5F-FB744254A7D9}" destId="{9C96A292-A264-8A46-8F13-69F86C3E70E6}" srcOrd="0" destOrd="0" presId="urn:microsoft.com/office/officeart/2005/8/layout/radial2"/>
    <dgm:cxn modelId="{37893B75-9650-014D-878B-18D5241054CB}" type="presParOf" srcId="{894EFCB3-CE1C-934A-AA5F-FB744254A7D9}" destId="{BE6E2FDB-D608-3D4D-9C3F-67AD20F49CE1}" srcOrd="1" destOrd="0" presId="urn:microsoft.com/office/officeart/2005/8/layout/radial2"/>
    <dgm:cxn modelId="{A6F43D7B-EF6C-504F-AC49-A523469732AB}" type="presParOf" srcId="{DB053411-78B0-5649-A272-5B9534A5ED06}" destId="{BFDE6163-574E-C945-A99D-3E5C5357EDC6}" srcOrd="7" destOrd="0" presId="urn:microsoft.com/office/officeart/2005/8/layout/radial2"/>
    <dgm:cxn modelId="{51B9D6E1-63E9-C54C-A1DD-39AC7DDF14EE}" type="presParOf" srcId="{DB053411-78B0-5649-A272-5B9534A5ED06}" destId="{D2784DD1-48C4-0A4E-B3B6-F1A59EFC6334}" srcOrd="8" destOrd="0" presId="urn:microsoft.com/office/officeart/2005/8/layout/radial2"/>
    <dgm:cxn modelId="{1DF6DBF0-4AD5-6E4C-912C-F60E0ECF0312}" type="presParOf" srcId="{D2784DD1-48C4-0A4E-B3B6-F1A59EFC6334}" destId="{B220CCF6-15E7-934C-B2E6-F8B439364D2A}" srcOrd="0" destOrd="0" presId="urn:microsoft.com/office/officeart/2005/8/layout/radial2"/>
    <dgm:cxn modelId="{97600F11-0090-8243-BC6C-EEF0F367BC80}" type="presParOf" srcId="{D2784DD1-48C4-0A4E-B3B6-F1A59EFC6334}" destId="{C1733DCB-99A4-5049-86F8-C4B318AABC4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DC66FD-DE33-485C-9076-16AEE956529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BC429AB-7CB6-4BFB-8B84-A8F075D01003}">
      <dgm:prSet/>
      <dgm:spPr/>
      <dgm:t>
        <a:bodyPr/>
        <a:lstStyle/>
        <a:p>
          <a:r>
            <a:rPr lang="en-US"/>
            <a:t>Covering area: 500*500</a:t>
          </a:r>
        </a:p>
      </dgm:t>
    </dgm:pt>
    <dgm:pt modelId="{DE97C6EE-C2F4-4F13-A2A8-394A5D24814B}" type="parTrans" cxnId="{C143F75B-1F5F-4CEC-AAFA-A5ED00DEA396}">
      <dgm:prSet/>
      <dgm:spPr/>
      <dgm:t>
        <a:bodyPr/>
        <a:lstStyle/>
        <a:p>
          <a:endParaRPr lang="en-US"/>
        </a:p>
      </dgm:t>
    </dgm:pt>
    <dgm:pt modelId="{36FE9446-D1F7-4C96-9729-1D2C58BE7E1B}" type="sibTrans" cxnId="{C143F75B-1F5F-4CEC-AAFA-A5ED00DEA396}">
      <dgm:prSet/>
      <dgm:spPr/>
      <dgm:t>
        <a:bodyPr/>
        <a:lstStyle/>
        <a:p>
          <a:endParaRPr lang="en-US"/>
        </a:p>
      </dgm:t>
    </dgm:pt>
    <dgm:pt modelId="{AB8F1891-6C9A-4BB1-AD85-71592094D926}">
      <dgm:prSet/>
      <dgm:spPr/>
      <dgm:t>
        <a:bodyPr/>
        <a:lstStyle/>
        <a:p>
          <a:r>
            <a:rPr lang="en-US"/>
            <a:t>Number of nodes: 1000</a:t>
          </a:r>
        </a:p>
      </dgm:t>
    </dgm:pt>
    <dgm:pt modelId="{578E745B-BB49-4448-BB78-43F599429E54}" type="parTrans" cxnId="{9AF3CB41-E2EE-4EE4-B40A-1844FECCEB5C}">
      <dgm:prSet/>
      <dgm:spPr/>
      <dgm:t>
        <a:bodyPr/>
        <a:lstStyle/>
        <a:p>
          <a:endParaRPr lang="en-US"/>
        </a:p>
      </dgm:t>
    </dgm:pt>
    <dgm:pt modelId="{20848A83-1CCA-42D6-BEFA-3D111BE0D943}" type="sibTrans" cxnId="{9AF3CB41-E2EE-4EE4-B40A-1844FECCEB5C}">
      <dgm:prSet/>
      <dgm:spPr/>
      <dgm:t>
        <a:bodyPr/>
        <a:lstStyle/>
        <a:p>
          <a:endParaRPr lang="en-US"/>
        </a:p>
      </dgm:t>
    </dgm:pt>
    <dgm:pt modelId="{0303BC91-B0F5-4901-8CC9-9F93BD583FB5}">
      <dgm:prSet/>
      <dgm:spPr/>
      <dgm:t>
        <a:bodyPr/>
        <a:lstStyle/>
        <a:p>
          <a:r>
            <a:rPr lang="en-US"/>
            <a:t>Available links: 11</a:t>
          </a:r>
        </a:p>
      </dgm:t>
    </dgm:pt>
    <dgm:pt modelId="{13DC704C-0A1A-4D2A-9624-1B22C64ECA2B}" type="parTrans" cxnId="{C88408C7-4195-4826-8A5E-FB738FA7AE05}">
      <dgm:prSet/>
      <dgm:spPr/>
      <dgm:t>
        <a:bodyPr/>
        <a:lstStyle/>
        <a:p>
          <a:endParaRPr lang="en-US"/>
        </a:p>
      </dgm:t>
    </dgm:pt>
    <dgm:pt modelId="{DDCC9CBB-66C9-4676-9070-8D1D669DB85E}" type="sibTrans" cxnId="{C88408C7-4195-4826-8A5E-FB738FA7AE05}">
      <dgm:prSet/>
      <dgm:spPr/>
      <dgm:t>
        <a:bodyPr/>
        <a:lstStyle/>
        <a:p>
          <a:endParaRPr lang="en-US"/>
        </a:p>
      </dgm:t>
    </dgm:pt>
    <dgm:pt modelId="{39A917C9-BBD6-433F-98C1-CE51308C8401}">
      <dgm:prSet/>
      <dgm:spPr/>
      <dgm:t>
        <a:bodyPr/>
        <a:lstStyle/>
        <a:p>
          <a:r>
            <a:rPr lang="en-US"/>
            <a:t>Communication range: 20</a:t>
          </a:r>
        </a:p>
      </dgm:t>
    </dgm:pt>
    <dgm:pt modelId="{71D1E44B-C339-43F3-A290-9B72322E5D8F}" type="parTrans" cxnId="{DA71B0EB-4B83-40E5-903A-2E89C11A00EB}">
      <dgm:prSet/>
      <dgm:spPr/>
      <dgm:t>
        <a:bodyPr/>
        <a:lstStyle/>
        <a:p>
          <a:endParaRPr lang="en-US"/>
        </a:p>
      </dgm:t>
    </dgm:pt>
    <dgm:pt modelId="{2C4FCFCB-7364-4BB7-8A86-DDA73D089843}" type="sibTrans" cxnId="{DA71B0EB-4B83-40E5-903A-2E89C11A00EB}">
      <dgm:prSet/>
      <dgm:spPr/>
      <dgm:t>
        <a:bodyPr/>
        <a:lstStyle/>
        <a:p>
          <a:endParaRPr lang="en-US"/>
        </a:p>
      </dgm:t>
    </dgm:pt>
    <dgm:pt modelId="{D6B6D06D-13DF-46A7-A390-2ECFF383E269}" type="pres">
      <dgm:prSet presAssocID="{D9DC66FD-DE33-485C-9076-16AEE956529C}" presName="linear" presStyleCnt="0">
        <dgm:presLayoutVars>
          <dgm:animLvl val="lvl"/>
          <dgm:resizeHandles val="exact"/>
        </dgm:presLayoutVars>
      </dgm:prSet>
      <dgm:spPr/>
    </dgm:pt>
    <dgm:pt modelId="{DFAA8F9A-298F-431B-B5CF-17F1445B3E60}" type="pres">
      <dgm:prSet presAssocID="{ABC429AB-7CB6-4BFB-8B84-A8F075D0100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D2E1FEF-F8DF-4EE5-89E3-F9BC5ECF7117}" type="pres">
      <dgm:prSet presAssocID="{36FE9446-D1F7-4C96-9729-1D2C58BE7E1B}" presName="spacer" presStyleCnt="0"/>
      <dgm:spPr/>
    </dgm:pt>
    <dgm:pt modelId="{CA9124F4-0417-400D-A673-D2C6E4E2FE85}" type="pres">
      <dgm:prSet presAssocID="{AB8F1891-6C9A-4BB1-AD85-71592094D9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9D3980-7993-43F1-9845-D414F2F529A1}" type="pres">
      <dgm:prSet presAssocID="{20848A83-1CCA-42D6-BEFA-3D111BE0D943}" presName="spacer" presStyleCnt="0"/>
      <dgm:spPr/>
    </dgm:pt>
    <dgm:pt modelId="{35934028-B586-4010-A2CB-4C232581257E}" type="pres">
      <dgm:prSet presAssocID="{0303BC91-B0F5-4901-8CC9-9F93BD583F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915C96-FDEA-441B-9C88-3ACD68DCC5EC}" type="pres">
      <dgm:prSet presAssocID="{DDCC9CBB-66C9-4676-9070-8D1D669DB85E}" presName="spacer" presStyleCnt="0"/>
      <dgm:spPr/>
    </dgm:pt>
    <dgm:pt modelId="{0396404A-ECDC-4B95-B069-AE2927120913}" type="pres">
      <dgm:prSet presAssocID="{39A917C9-BBD6-433F-98C1-CE51308C840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E3FF935-A474-493A-99D3-A799526CE92B}" type="presOf" srcId="{AB8F1891-6C9A-4BB1-AD85-71592094D926}" destId="{CA9124F4-0417-400D-A673-D2C6E4E2FE85}" srcOrd="0" destOrd="0" presId="urn:microsoft.com/office/officeart/2005/8/layout/vList2"/>
    <dgm:cxn modelId="{9AF3CB41-E2EE-4EE4-B40A-1844FECCEB5C}" srcId="{D9DC66FD-DE33-485C-9076-16AEE956529C}" destId="{AB8F1891-6C9A-4BB1-AD85-71592094D926}" srcOrd="1" destOrd="0" parTransId="{578E745B-BB49-4448-BB78-43F599429E54}" sibTransId="{20848A83-1CCA-42D6-BEFA-3D111BE0D943}"/>
    <dgm:cxn modelId="{69345E51-3CA6-4FC9-8507-C465D54A7C09}" type="presOf" srcId="{0303BC91-B0F5-4901-8CC9-9F93BD583FB5}" destId="{35934028-B586-4010-A2CB-4C232581257E}" srcOrd="0" destOrd="0" presId="urn:microsoft.com/office/officeart/2005/8/layout/vList2"/>
    <dgm:cxn modelId="{C143F75B-1F5F-4CEC-AAFA-A5ED00DEA396}" srcId="{D9DC66FD-DE33-485C-9076-16AEE956529C}" destId="{ABC429AB-7CB6-4BFB-8B84-A8F075D01003}" srcOrd="0" destOrd="0" parTransId="{DE97C6EE-C2F4-4F13-A2A8-394A5D24814B}" sibTransId="{36FE9446-D1F7-4C96-9729-1D2C58BE7E1B}"/>
    <dgm:cxn modelId="{73FA2884-F0C9-4ABF-92D9-FD3C2666E82B}" type="presOf" srcId="{D9DC66FD-DE33-485C-9076-16AEE956529C}" destId="{D6B6D06D-13DF-46A7-A390-2ECFF383E269}" srcOrd="0" destOrd="0" presId="urn:microsoft.com/office/officeart/2005/8/layout/vList2"/>
    <dgm:cxn modelId="{C88408C7-4195-4826-8A5E-FB738FA7AE05}" srcId="{D9DC66FD-DE33-485C-9076-16AEE956529C}" destId="{0303BC91-B0F5-4901-8CC9-9F93BD583FB5}" srcOrd="2" destOrd="0" parTransId="{13DC704C-0A1A-4D2A-9624-1B22C64ECA2B}" sibTransId="{DDCC9CBB-66C9-4676-9070-8D1D669DB85E}"/>
    <dgm:cxn modelId="{4C916BD8-6C42-4D58-9E8F-F224712A8DEA}" type="presOf" srcId="{39A917C9-BBD6-433F-98C1-CE51308C8401}" destId="{0396404A-ECDC-4B95-B069-AE2927120913}" srcOrd="0" destOrd="0" presId="urn:microsoft.com/office/officeart/2005/8/layout/vList2"/>
    <dgm:cxn modelId="{DA71B0EB-4B83-40E5-903A-2E89C11A00EB}" srcId="{D9DC66FD-DE33-485C-9076-16AEE956529C}" destId="{39A917C9-BBD6-433F-98C1-CE51308C8401}" srcOrd="3" destOrd="0" parTransId="{71D1E44B-C339-43F3-A290-9B72322E5D8F}" sibTransId="{2C4FCFCB-7364-4BB7-8A86-DDA73D089843}"/>
    <dgm:cxn modelId="{E5F068FD-A852-4B27-BEAC-3952F3CC0667}" type="presOf" srcId="{ABC429AB-7CB6-4BFB-8B84-A8F075D01003}" destId="{DFAA8F9A-298F-431B-B5CF-17F1445B3E60}" srcOrd="0" destOrd="0" presId="urn:microsoft.com/office/officeart/2005/8/layout/vList2"/>
    <dgm:cxn modelId="{B90688C2-3A5E-4BB0-97DC-5F17C58049BC}" type="presParOf" srcId="{D6B6D06D-13DF-46A7-A390-2ECFF383E269}" destId="{DFAA8F9A-298F-431B-B5CF-17F1445B3E60}" srcOrd="0" destOrd="0" presId="urn:microsoft.com/office/officeart/2005/8/layout/vList2"/>
    <dgm:cxn modelId="{70981F7A-DF8C-440F-84B4-5A51A6C69D74}" type="presParOf" srcId="{D6B6D06D-13DF-46A7-A390-2ECFF383E269}" destId="{9D2E1FEF-F8DF-4EE5-89E3-F9BC5ECF7117}" srcOrd="1" destOrd="0" presId="urn:microsoft.com/office/officeart/2005/8/layout/vList2"/>
    <dgm:cxn modelId="{616A5848-3A45-4C1E-A2FB-5E7D912180D7}" type="presParOf" srcId="{D6B6D06D-13DF-46A7-A390-2ECFF383E269}" destId="{CA9124F4-0417-400D-A673-D2C6E4E2FE85}" srcOrd="2" destOrd="0" presId="urn:microsoft.com/office/officeart/2005/8/layout/vList2"/>
    <dgm:cxn modelId="{E32B5DA3-C429-4DC5-847E-AC4F4D9BE615}" type="presParOf" srcId="{D6B6D06D-13DF-46A7-A390-2ECFF383E269}" destId="{E39D3980-7993-43F1-9845-D414F2F529A1}" srcOrd="3" destOrd="0" presId="urn:microsoft.com/office/officeart/2005/8/layout/vList2"/>
    <dgm:cxn modelId="{B9D2E71E-D0BE-4910-9D7B-33957F874846}" type="presParOf" srcId="{D6B6D06D-13DF-46A7-A390-2ECFF383E269}" destId="{35934028-B586-4010-A2CB-4C232581257E}" srcOrd="4" destOrd="0" presId="urn:microsoft.com/office/officeart/2005/8/layout/vList2"/>
    <dgm:cxn modelId="{D0C9BF96-11E5-4FDC-8119-A0A37DBC39FC}" type="presParOf" srcId="{D6B6D06D-13DF-46A7-A390-2ECFF383E269}" destId="{39915C96-FDEA-441B-9C88-3ACD68DCC5EC}" srcOrd="5" destOrd="0" presId="urn:microsoft.com/office/officeart/2005/8/layout/vList2"/>
    <dgm:cxn modelId="{E6F8633E-329C-4795-BB1A-3860AE222F7A}" type="presParOf" srcId="{D6B6D06D-13DF-46A7-A390-2ECFF383E269}" destId="{0396404A-ECDC-4B95-B069-AE29271209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E6163-574E-C945-A99D-3E5C5357EDC6}">
      <dsp:nvSpPr>
        <dsp:cNvPr id="0" name=""/>
        <dsp:cNvSpPr/>
      </dsp:nvSpPr>
      <dsp:spPr>
        <a:xfrm rot="3683240">
          <a:off x="1107306" y="3683959"/>
          <a:ext cx="972055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972055" y="32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6F8491-15A7-2643-BB8E-BA55B5B4F6D0}">
      <dsp:nvSpPr>
        <dsp:cNvPr id="0" name=""/>
        <dsp:cNvSpPr/>
      </dsp:nvSpPr>
      <dsp:spPr>
        <a:xfrm rot="1312678">
          <a:off x="1642172" y="2982945"/>
          <a:ext cx="694296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694296" y="32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6D846-F882-8241-83AA-265ADF5453F1}">
      <dsp:nvSpPr>
        <dsp:cNvPr id="0" name=""/>
        <dsp:cNvSpPr/>
      </dsp:nvSpPr>
      <dsp:spPr>
        <a:xfrm rot="20287322">
          <a:off x="1642172" y="2182475"/>
          <a:ext cx="694296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694296" y="32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6C3C5-99E8-DD40-A60A-643F31FCC86F}">
      <dsp:nvSpPr>
        <dsp:cNvPr id="0" name=""/>
        <dsp:cNvSpPr/>
      </dsp:nvSpPr>
      <dsp:spPr>
        <a:xfrm rot="17916760">
          <a:off x="1107306" y="1481461"/>
          <a:ext cx="972055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972055" y="32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55595-9004-FE40-AA4C-B81199AEC6F0}">
      <dsp:nvSpPr>
        <dsp:cNvPr id="0" name=""/>
        <dsp:cNvSpPr/>
      </dsp:nvSpPr>
      <dsp:spPr>
        <a:xfrm>
          <a:off x="45241" y="1651725"/>
          <a:ext cx="1927361" cy="19273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BEBF1-9A19-BD48-BB5F-D5FA7118200F}">
      <dsp:nvSpPr>
        <dsp:cNvPr id="0" name=""/>
        <dsp:cNvSpPr/>
      </dsp:nvSpPr>
      <dsp:spPr>
        <a:xfrm>
          <a:off x="1524773" y="1680"/>
          <a:ext cx="1156416" cy="115641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tx1"/>
              </a:solidFill>
            </a:rPr>
            <a:t>Min</a:t>
          </a:r>
          <a:r>
            <a:rPr lang="zh-CN" altLang="en-US" sz="1200" kern="1200" dirty="0">
              <a:solidFill>
                <a:schemeClr val="tx1"/>
              </a:solidFill>
            </a:rPr>
            <a:t> </a:t>
          </a:r>
          <a:r>
            <a:rPr lang="en-US" altLang="zh-CN" sz="1200" kern="1200" dirty="0">
              <a:solidFill>
                <a:schemeClr val="tx1"/>
              </a:solidFill>
            </a:rPr>
            <a:t>interference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1694126" y="171033"/>
        <a:ext cx="817710" cy="817710"/>
      </dsp:txXfrm>
    </dsp:sp>
    <dsp:sp modelId="{35E4391F-E5C8-AF4C-BA47-7467B1126153}">
      <dsp:nvSpPr>
        <dsp:cNvPr id="0" name=""/>
        <dsp:cNvSpPr/>
      </dsp:nvSpPr>
      <dsp:spPr>
        <a:xfrm>
          <a:off x="2269824" y="1292146"/>
          <a:ext cx="1156416" cy="115641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tx1"/>
              </a:solidFill>
            </a:rPr>
            <a:t>High</a:t>
          </a:r>
          <a:r>
            <a:rPr lang="zh-CN" altLang="en-US" sz="1200" kern="1200" dirty="0">
              <a:solidFill>
                <a:schemeClr val="tx1"/>
              </a:solidFill>
            </a:rPr>
            <a:t>  </a:t>
          </a:r>
          <a:r>
            <a:rPr lang="en-US" altLang="zh-CN" sz="1200" kern="1200" dirty="0">
              <a:solidFill>
                <a:schemeClr val="tx1"/>
              </a:solidFill>
            </a:rPr>
            <a:t>network</a:t>
          </a:r>
          <a:r>
            <a:rPr lang="zh-CN" altLang="en-US" sz="1200" kern="1200" dirty="0">
              <a:solidFill>
                <a:schemeClr val="tx1"/>
              </a:solidFill>
            </a:rPr>
            <a:t> </a:t>
          </a:r>
          <a:r>
            <a:rPr lang="en-US" altLang="zh-CN" sz="1200" kern="1200" dirty="0">
              <a:solidFill>
                <a:schemeClr val="tx1"/>
              </a:solidFill>
            </a:rPr>
            <a:t>capacity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439177" y="1461499"/>
        <a:ext cx="817710" cy="817710"/>
      </dsp:txXfrm>
    </dsp:sp>
    <dsp:sp modelId="{9C96A292-A264-8A46-8F13-69F86C3E70E6}">
      <dsp:nvSpPr>
        <dsp:cNvPr id="0" name=""/>
        <dsp:cNvSpPr/>
      </dsp:nvSpPr>
      <dsp:spPr>
        <a:xfrm>
          <a:off x="2269824" y="2782248"/>
          <a:ext cx="1156416" cy="1156416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tx1"/>
              </a:solidFill>
            </a:rPr>
            <a:t>High</a:t>
          </a:r>
          <a:r>
            <a:rPr lang="zh-CN" altLang="en-US" sz="1200" kern="1200" dirty="0">
              <a:solidFill>
                <a:schemeClr val="tx1"/>
              </a:solidFill>
            </a:rPr>
            <a:t> </a:t>
          </a:r>
          <a:r>
            <a:rPr lang="en-US" altLang="zh-CN" sz="1200" kern="1200" dirty="0">
              <a:solidFill>
                <a:schemeClr val="tx1"/>
              </a:solidFill>
            </a:rPr>
            <a:t>total</a:t>
          </a:r>
          <a:r>
            <a:rPr lang="zh-CN" altLang="en-US" sz="1200" kern="1200" dirty="0">
              <a:solidFill>
                <a:schemeClr val="tx1"/>
              </a:solidFill>
            </a:rPr>
            <a:t> </a:t>
          </a:r>
          <a:r>
            <a:rPr lang="en-US" altLang="zh-CN" sz="1200" kern="1200" dirty="0">
              <a:solidFill>
                <a:schemeClr val="tx1"/>
              </a:solidFill>
            </a:rPr>
            <a:t>flow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439177" y="2951601"/>
        <a:ext cx="817710" cy="817710"/>
      </dsp:txXfrm>
    </dsp:sp>
    <dsp:sp modelId="{B220CCF6-15E7-934C-B2E6-F8B439364D2A}">
      <dsp:nvSpPr>
        <dsp:cNvPr id="0" name=""/>
        <dsp:cNvSpPr/>
      </dsp:nvSpPr>
      <dsp:spPr>
        <a:xfrm>
          <a:off x="1524773" y="4072714"/>
          <a:ext cx="1156416" cy="1156416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tx1"/>
              </a:solidFill>
            </a:rPr>
            <a:t>High</a:t>
          </a:r>
          <a:r>
            <a:rPr lang="zh-CN" altLang="en-US" sz="1200" kern="1200" dirty="0">
              <a:solidFill>
                <a:schemeClr val="tx1"/>
              </a:solidFill>
            </a:rPr>
            <a:t> </a:t>
          </a:r>
          <a:r>
            <a:rPr lang="en-US" altLang="zh-CN" sz="1200" kern="1200" dirty="0">
              <a:solidFill>
                <a:schemeClr val="tx1"/>
              </a:solidFill>
            </a:rPr>
            <a:t>flow</a:t>
          </a:r>
          <a:r>
            <a:rPr lang="zh-CN" altLang="en-US" sz="1200" kern="1200" dirty="0">
              <a:solidFill>
                <a:schemeClr val="tx1"/>
              </a:solidFill>
            </a:rPr>
            <a:t> </a:t>
          </a:r>
          <a:r>
            <a:rPr lang="en-US" altLang="zh-CN" sz="1200" kern="1200" dirty="0">
              <a:solidFill>
                <a:schemeClr val="tx1"/>
              </a:solidFill>
            </a:rPr>
            <a:t>median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1694126" y="4242067"/>
        <a:ext cx="817710" cy="817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A8F9A-298F-431B-B5CF-17F1445B3E60}">
      <dsp:nvSpPr>
        <dsp:cNvPr id="0" name=""/>
        <dsp:cNvSpPr/>
      </dsp:nvSpPr>
      <dsp:spPr>
        <a:xfrm>
          <a:off x="0" y="680675"/>
          <a:ext cx="5305425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Covering area: 500*500</a:t>
          </a:r>
        </a:p>
      </dsp:txBody>
      <dsp:txXfrm>
        <a:off x="43321" y="723996"/>
        <a:ext cx="5218783" cy="800803"/>
      </dsp:txXfrm>
    </dsp:sp>
    <dsp:sp modelId="{CA9124F4-0417-400D-A673-D2C6E4E2FE85}">
      <dsp:nvSpPr>
        <dsp:cNvPr id="0" name=""/>
        <dsp:cNvSpPr/>
      </dsp:nvSpPr>
      <dsp:spPr>
        <a:xfrm>
          <a:off x="0" y="1674680"/>
          <a:ext cx="5305425" cy="887445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Number of nodes: 1000</a:t>
          </a:r>
        </a:p>
      </dsp:txBody>
      <dsp:txXfrm>
        <a:off x="43321" y="1718001"/>
        <a:ext cx="5218783" cy="800803"/>
      </dsp:txXfrm>
    </dsp:sp>
    <dsp:sp modelId="{35934028-B586-4010-A2CB-4C232581257E}">
      <dsp:nvSpPr>
        <dsp:cNvPr id="0" name=""/>
        <dsp:cNvSpPr/>
      </dsp:nvSpPr>
      <dsp:spPr>
        <a:xfrm>
          <a:off x="0" y="2668686"/>
          <a:ext cx="5305425" cy="887445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Available links: 11</a:t>
          </a:r>
        </a:p>
      </dsp:txBody>
      <dsp:txXfrm>
        <a:off x="43321" y="2712007"/>
        <a:ext cx="5218783" cy="800803"/>
      </dsp:txXfrm>
    </dsp:sp>
    <dsp:sp modelId="{0396404A-ECDC-4B95-B069-AE2927120913}">
      <dsp:nvSpPr>
        <dsp:cNvPr id="0" name=""/>
        <dsp:cNvSpPr/>
      </dsp:nvSpPr>
      <dsp:spPr>
        <a:xfrm>
          <a:off x="0" y="3662691"/>
          <a:ext cx="5305425" cy="88744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Communication range: 20</a:t>
          </a:r>
        </a:p>
      </dsp:txBody>
      <dsp:txXfrm>
        <a:off x="43321" y="3706012"/>
        <a:ext cx="5218783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E20D1-0676-C641-80AB-C27F664ABF9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0C90C-4AEB-FD4B-981E-505A17C6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0C90C-4AEB-FD4B-981E-505A17C638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7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7857B-B061-47E1-9773-2F7EAAF17B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17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7857B-B061-47E1-9773-2F7EAAF17B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52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682A-C5B5-F54D-B32A-9FE540A69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9B518-62DB-1A49-812D-B6A7FA16E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B885F-7C7C-6249-A7DE-D2D932C8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ECB4C-A4C0-6542-B1B2-BE580D42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9829B-59A3-014A-8A2E-35379E6B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6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F1E5-29C2-8F4E-A703-2655D360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9B7E6-4E4F-CC4A-871F-6162DDC73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BAF6-38E0-7E4C-8DDC-885DBDFB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56AC7-07E8-8042-9C86-019F0B9E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E831-979E-914E-AEE5-3E670F4B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3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33847-BC47-E843-BE8E-ABE20AF84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17485-05C0-D045-BF20-DCBBE22D4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0A65-69C0-834B-ADD0-0F271BEB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5003E-D9EA-5741-BEF2-5CED93D44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D1AB4-1B45-B148-9389-0904F882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62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26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33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87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11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02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26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50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8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0FCB-E444-974C-B9E5-9E8B0840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B5FAB-2D32-7541-8C8A-41E2B469D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F292F-CB63-DC4C-BC84-8C37308A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5A792-EC5B-F744-9E79-BC4D701B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C6D66-C8C0-D944-BA7D-55F3D48D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74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97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44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6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072E-E69A-FC4F-8E92-4E13E7E3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C9168-F027-BA4C-892F-096E67966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AE323-68B3-0648-B890-3A302500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E529-3DBB-7F4E-9EEB-9ADCDCAE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A2E03-9646-D241-A1E4-C3B84ACB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2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FDDD-F6F9-F84B-8E7E-CB0F68AB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EA1A-5736-5947-83A1-D583437D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53988-CB12-5B45-B70E-E1A13B43F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55A88-C606-884E-A7F6-4AB22B2F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959B1-9339-2F42-A86C-6E742C3F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74E0B-87D9-0948-A3BD-127BD75E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456C-FF09-E444-9A91-9C9EE325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6C9FC-8167-D74C-8FAA-E56364367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A1E77-2AD3-DF46-8E93-DC7F6850F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CE63B-6934-6042-91B7-5EB430466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088F1-1BFC-5141-8126-1019E4E7A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51BF9-9B2D-3B4C-8B92-4F8F7D305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67FD09-F142-2A4C-9E85-86D98D35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96299A-A4D7-5141-8E7B-843A7973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6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2E50-0CFE-6E47-879E-1E231C27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D7A0F-76A8-DF4D-A5B2-03E4D972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2CD82-44A1-764D-A30E-5983E26F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85623-06DB-FF4D-BAD6-3AE7AC00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8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A24BD-A5C6-9941-8CB3-008ECB27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3EB81-AD52-F945-AF50-56D688BE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D3F53-13E4-D34E-B473-66BF5FE5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4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1966-CCEA-5D4A-B879-9F2C79B8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1B914-C7F0-9748-8D6A-423CDEA5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7B798-C5CB-DB4C-9097-65F43B29F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304FA-1FCD-7F45-8F51-A8632430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570DA-D628-534D-9DAC-3A42863B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CB1F-8394-5840-BF49-1C3B2681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4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8A8F-A573-D246-AAFB-3C712648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6410A1-D3C3-2641-95E4-C0F8145BA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2B28B-CB8D-3648-826E-12152DD73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343A1-5B91-EF4A-A39D-7F5AC95C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9CF43-5D4E-8949-8FBC-300B5018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C9B6A-E2BB-C048-9B46-F2E265E6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3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72EBA4-7CA0-CF40-95EA-ECCC6088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B437D-C233-AE40-AEA7-B31F7117C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49943-EBEC-3141-BD63-B31E2F832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C8780-AA68-7B41-B5E6-BA52C2CA200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76ED0-8B95-AF4B-A28F-B2B36C05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81FE8-59E2-3B4C-AF96-9542306F4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7BE63-3277-E24D-A0A0-E9F2CFC38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2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F44B00E-CB21-154B-9839-595130A683D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368F580-F220-E54B-8D24-C625C40BB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7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8.png"/><Relationship Id="rId12" Type="http://schemas.openxmlformats.org/officeDocument/2006/relationships/slide" Target="slide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170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png"/><Relationship Id="rId4" Type="http://schemas.openxmlformats.org/officeDocument/2006/relationships/image" Target="../media/image4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0.png"/><Relationship Id="rId5" Type="http://schemas.openxmlformats.org/officeDocument/2006/relationships/image" Target="../media/image28.png"/><Relationship Id="rId4" Type="http://schemas.openxmlformats.org/officeDocument/2006/relationships/image" Target="../media/image5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C148B-97E1-4F4E-AEF4-1874FE0D5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rgbClr val="FFFFFF"/>
                </a:solidFill>
              </a:rPr>
              <a:t>Pro</a:t>
            </a:r>
            <a:r>
              <a:rPr lang="en-US" altLang="zh-CN" sz="4700" dirty="0">
                <a:solidFill>
                  <a:srgbClr val="FFFFFF"/>
                </a:solidFill>
              </a:rPr>
              <a:t>ject</a:t>
            </a:r>
            <a:r>
              <a:rPr lang="zh-CN" altLang="en-US" sz="4700" dirty="0">
                <a:solidFill>
                  <a:srgbClr val="FFFFFF"/>
                </a:solidFill>
              </a:rPr>
              <a:t> </a:t>
            </a:r>
            <a:r>
              <a:rPr lang="en-US" altLang="zh-CN" sz="4700" dirty="0">
                <a:solidFill>
                  <a:srgbClr val="FFFFFF"/>
                </a:solidFill>
              </a:rPr>
              <a:t>for</a:t>
            </a:r>
            <a:r>
              <a:rPr lang="zh-CN" altLang="en-US" sz="4700" dirty="0">
                <a:solidFill>
                  <a:srgbClr val="FFFFFF"/>
                </a:solidFill>
              </a:rPr>
              <a:t> </a:t>
            </a:r>
            <a:r>
              <a:rPr lang="en-US" altLang="zh-CN" sz="4700" dirty="0">
                <a:solidFill>
                  <a:srgbClr val="FFFFFF"/>
                </a:solidFill>
              </a:rPr>
              <a:t>Wireless</a:t>
            </a:r>
            <a:r>
              <a:rPr lang="zh-CN" altLang="en-US" sz="4700" dirty="0">
                <a:solidFill>
                  <a:srgbClr val="FFFFFF"/>
                </a:solidFill>
              </a:rPr>
              <a:t> </a:t>
            </a:r>
            <a:r>
              <a:rPr lang="en-US" altLang="zh-CN" sz="4700" dirty="0">
                <a:solidFill>
                  <a:srgbClr val="FFFFFF"/>
                </a:solidFill>
              </a:rPr>
              <a:t>Mesh</a:t>
            </a:r>
            <a:r>
              <a:rPr lang="zh-CN" altLang="en-US" sz="4700" dirty="0">
                <a:solidFill>
                  <a:srgbClr val="FFFFFF"/>
                </a:solidFill>
              </a:rPr>
              <a:t> </a:t>
            </a:r>
            <a:r>
              <a:rPr lang="en-US" altLang="zh-CN" sz="4700" dirty="0">
                <a:solidFill>
                  <a:srgbClr val="FFFFFF"/>
                </a:solidFill>
              </a:rPr>
              <a:t>network</a:t>
            </a:r>
            <a:r>
              <a:rPr lang="zh-CN" altLang="en-US" sz="4700" dirty="0">
                <a:solidFill>
                  <a:srgbClr val="FFFFFF"/>
                </a:solidFill>
              </a:rPr>
              <a:t> </a:t>
            </a:r>
            <a:r>
              <a:rPr lang="en-US" altLang="zh-CN" sz="4700" dirty="0">
                <a:solidFill>
                  <a:srgbClr val="FFFFFF"/>
                </a:solidFill>
              </a:rPr>
              <a:t>channel</a:t>
            </a:r>
            <a:r>
              <a:rPr lang="zh-CN" altLang="en-US" sz="4700" dirty="0">
                <a:solidFill>
                  <a:srgbClr val="FFFFFF"/>
                </a:solidFill>
              </a:rPr>
              <a:t> </a:t>
            </a:r>
            <a:r>
              <a:rPr lang="en-US" altLang="zh-CN" sz="4700" dirty="0">
                <a:solidFill>
                  <a:srgbClr val="FFFFFF"/>
                </a:solidFill>
              </a:rPr>
              <a:t>assignment</a:t>
            </a:r>
            <a:endParaRPr lang="en-US" sz="47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CC66E-C0E6-AE46-BEC7-CBAC829BF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924002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CSE</a:t>
            </a:r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812</a:t>
            </a:r>
          </a:p>
          <a:p>
            <a:r>
              <a:rPr lang="en-US" altLang="zh-CN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Xiaoyan</a:t>
            </a:r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Zhongzheng Chen, Chang Liu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464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0A94E-8D58-0147-8ECD-B3A16936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Static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or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Dynamic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105E5AA-CA06-8040-8E62-2879CDE11134}"/>
              </a:ext>
            </a:extLst>
          </p:cNvPr>
          <p:cNvSpPr/>
          <p:nvPr/>
        </p:nvSpPr>
        <p:spPr>
          <a:xfrm>
            <a:off x="8880392" y="1715004"/>
            <a:ext cx="1300611" cy="6156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7204"/>
                </a:lnTo>
                <a:lnTo>
                  <a:pt x="1042691" y="277204"/>
                </a:lnTo>
                <a:lnTo>
                  <a:pt x="1042691" y="46498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973D8D0-6C1B-8148-B914-B59AEEE44B63}"/>
              </a:ext>
            </a:extLst>
          </p:cNvPr>
          <p:cNvSpPr/>
          <p:nvPr/>
        </p:nvSpPr>
        <p:spPr>
          <a:xfrm>
            <a:off x="9923084" y="4254558"/>
            <a:ext cx="1300611" cy="6156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7204"/>
                </a:lnTo>
                <a:lnTo>
                  <a:pt x="1042691" y="277204"/>
                </a:lnTo>
                <a:lnTo>
                  <a:pt x="1042691" y="4649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58FD2FD-44BB-A844-8CB0-47530284B718}"/>
              </a:ext>
            </a:extLst>
          </p:cNvPr>
          <p:cNvSpPr/>
          <p:nvPr/>
        </p:nvSpPr>
        <p:spPr>
          <a:xfrm>
            <a:off x="8880392" y="4254558"/>
            <a:ext cx="1300611" cy="6156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2691" y="0"/>
                </a:moveTo>
                <a:lnTo>
                  <a:pt x="1042691" y="277204"/>
                </a:lnTo>
                <a:lnTo>
                  <a:pt x="0" y="277204"/>
                </a:lnTo>
                <a:lnTo>
                  <a:pt x="0" y="4649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DC929D-1CE8-444C-A6D2-315A81DC85CA}"/>
              </a:ext>
            </a:extLst>
          </p:cNvPr>
          <p:cNvSpPr/>
          <p:nvPr/>
        </p:nvSpPr>
        <p:spPr>
          <a:xfrm>
            <a:off x="7837701" y="2984781"/>
            <a:ext cx="2601223" cy="6156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7204"/>
                </a:lnTo>
                <a:lnTo>
                  <a:pt x="2085383" y="277204"/>
                </a:lnTo>
                <a:lnTo>
                  <a:pt x="2085383" y="4649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04F6404-9DE1-EE4A-A8CF-983C8167E71C}"/>
              </a:ext>
            </a:extLst>
          </p:cNvPr>
          <p:cNvSpPr/>
          <p:nvPr/>
        </p:nvSpPr>
        <p:spPr>
          <a:xfrm>
            <a:off x="5752317" y="4254558"/>
            <a:ext cx="1300611" cy="6156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7204"/>
                </a:lnTo>
                <a:lnTo>
                  <a:pt x="1042691" y="277204"/>
                </a:lnTo>
                <a:lnTo>
                  <a:pt x="1042691" y="4649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567EE63-C18A-7B4A-B4DC-0EA2103305C8}"/>
              </a:ext>
            </a:extLst>
          </p:cNvPr>
          <p:cNvSpPr/>
          <p:nvPr/>
        </p:nvSpPr>
        <p:spPr>
          <a:xfrm>
            <a:off x="4709625" y="4254558"/>
            <a:ext cx="1300611" cy="6156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2691" y="0"/>
                </a:moveTo>
                <a:lnTo>
                  <a:pt x="1042691" y="277204"/>
                </a:lnTo>
                <a:lnTo>
                  <a:pt x="0" y="277204"/>
                </a:lnTo>
                <a:lnTo>
                  <a:pt x="0" y="4649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BA5AD5F-1E65-9641-A1C3-AD11B197CB68}"/>
              </a:ext>
            </a:extLst>
          </p:cNvPr>
          <p:cNvSpPr/>
          <p:nvPr/>
        </p:nvSpPr>
        <p:spPr>
          <a:xfrm>
            <a:off x="5752317" y="2984781"/>
            <a:ext cx="2601223" cy="6156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85383" y="0"/>
                </a:moveTo>
                <a:lnTo>
                  <a:pt x="2085383" y="277204"/>
                </a:lnTo>
                <a:lnTo>
                  <a:pt x="0" y="277204"/>
                </a:lnTo>
                <a:lnTo>
                  <a:pt x="0" y="4649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F8B6228-8737-864B-96E6-05733DDBFE2F}"/>
              </a:ext>
            </a:extLst>
          </p:cNvPr>
          <p:cNvSpPr/>
          <p:nvPr/>
        </p:nvSpPr>
        <p:spPr>
          <a:xfrm>
            <a:off x="7837701" y="1715004"/>
            <a:ext cx="1300611" cy="6156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2691" y="0"/>
                </a:moveTo>
                <a:lnTo>
                  <a:pt x="1042691" y="277204"/>
                </a:lnTo>
                <a:lnTo>
                  <a:pt x="0" y="277204"/>
                </a:lnTo>
                <a:lnTo>
                  <a:pt x="0" y="46498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63485BC-2C06-A54E-976F-3E64E61B1781}"/>
              </a:ext>
            </a:extLst>
          </p:cNvPr>
          <p:cNvSpPr/>
          <p:nvPr/>
        </p:nvSpPr>
        <p:spPr>
          <a:xfrm>
            <a:off x="8103202" y="800100"/>
            <a:ext cx="1938869" cy="1065588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135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Load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2426452-4084-8B4F-81F4-D6C8401CFE10}"/>
              </a:ext>
            </a:extLst>
          </p:cNvPr>
          <p:cNvSpPr/>
          <p:nvPr/>
        </p:nvSpPr>
        <p:spPr>
          <a:xfrm>
            <a:off x="8414079" y="1599914"/>
            <a:ext cx="1938868" cy="355195"/>
          </a:xfrm>
          <a:custGeom>
            <a:avLst/>
            <a:gdLst>
              <a:gd name="connsiteX0" fmla="*/ 0 w 1398940"/>
              <a:gd name="connsiteY0" fmla="*/ 0 h 268262"/>
              <a:gd name="connsiteX1" fmla="*/ 1398940 w 1398940"/>
              <a:gd name="connsiteY1" fmla="*/ 0 h 268262"/>
              <a:gd name="connsiteX2" fmla="*/ 1398940 w 1398940"/>
              <a:gd name="connsiteY2" fmla="*/ 268262 h 268262"/>
              <a:gd name="connsiteX3" fmla="*/ 0 w 1398940"/>
              <a:gd name="connsiteY3" fmla="*/ 268262 h 268262"/>
              <a:gd name="connsiteX4" fmla="*/ 0 w 1398940"/>
              <a:gd name="connsiteY4" fmla="*/ 0 h 26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40" h="268262">
                <a:moveTo>
                  <a:pt x="0" y="0"/>
                </a:moveTo>
                <a:lnTo>
                  <a:pt x="1398940" y="0"/>
                </a:lnTo>
                <a:lnTo>
                  <a:pt x="1398940" y="268262"/>
                </a:lnTo>
                <a:lnTo>
                  <a:pt x="0" y="2682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560" tIns="8890" rIns="35560" bIns="889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Dynamic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or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static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F0DC710-7D99-DB4D-9C9D-EDB9BA5940BF}"/>
              </a:ext>
            </a:extLst>
          </p:cNvPr>
          <p:cNvSpPr/>
          <p:nvPr/>
        </p:nvSpPr>
        <p:spPr>
          <a:xfrm>
            <a:off x="7060511" y="2069877"/>
            <a:ext cx="1938869" cy="1065588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135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Dynamic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load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D0E23D1-3F3F-2546-9BC7-5DD97257B21C}"/>
              </a:ext>
            </a:extLst>
          </p:cNvPr>
          <p:cNvSpPr/>
          <p:nvPr/>
        </p:nvSpPr>
        <p:spPr>
          <a:xfrm>
            <a:off x="7371387" y="2869690"/>
            <a:ext cx="1744982" cy="355195"/>
          </a:xfrm>
          <a:custGeom>
            <a:avLst/>
            <a:gdLst>
              <a:gd name="connsiteX0" fmla="*/ 0 w 1398940"/>
              <a:gd name="connsiteY0" fmla="*/ 0 h 268262"/>
              <a:gd name="connsiteX1" fmla="*/ 1398940 w 1398940"/>
              <a:gd name="connsiteY1" fmla="*/ 0 h 268262"/>
              <a:gd name="connsiteX2" fmla="*/ 1398940 w 1398940"/>
              <a:gd name="connsiteY2" fmla="*/ 268262 h 268262"/>
              <a:gd name="connsiteX3" fmla="*/ 0 w 1398940"/>
              <a:gd name="connsiteY3" fmla="*/ 268262 h 268262"/>
              <a:gd name="connsiteX4" fmla="*/ 0 w 1398940"/>
              <a:gd name="connsiteY4" fmla="*/ 0 h 26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40" h="268262">
                <a:moveTo>
                  <a:pt x="0" y="0"/>
                </a:moveTo>
                <a:lnTo>
                  <a:pt x="1398940" y="0"/>
                </a:lnTo>
                <a:lnTo>
                  <a:pt x="1398940" y="268262"/>
                </a:lnTo>
                <a:lnTo>
                  <a:pt x="0" y="2682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180" tIns="10795" rIns="43180" bIns="10795" numCol="1" spcCol="1270" anchor="ctr" anchorCtr="0">
            <a:no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Logic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graph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4DEC076-4D10-A34B-BCA4-093454DFE230}"/>
              </a:ext>
            </a:extLst>
          </p:cNvPr>
          <p:cNvSpPr/>
          <p:nvPr/>
        </p:nvSpPr>
        <p:spPr>
          <a:xfrm>
            <a:off x="4975127" y="3339654"/>
            <a:ext cx="1938869" cy="1065588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135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Logic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graph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dynamic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BFF8104-E425-084D-AFC9-549DFCCCF0A6}"/>
              </a:ext>
            </a:extLst>
          </p:cNvPr>
          <p:cNvSpPr/>
          <p:nvPr/>
        </p:nvSpPr>
        <p:spPr>
          <a:xfrm>
            <a:off x="5286004" y="4139467"/>
            <a:ext cx="1744982" cy="355195"/>
          </a:xfrm>
          <a:custGeom>
            <a:avLst/>
            <a:gdLst>
              <a:gd name="connsiteX0" fmla="*/ 0 w 1398940"/>
              <a:gd name="connsiteY0" fmla="*/ 0 h 268262"/>
              <a:gd name="connsiteX1" fmla="*/ 1398940 w 1398940"/>
              <a:gd name="connsiteY1" fmla="*/ 0 h 268262"/>
              <a:gd name="connsiteX2" fmla="*/ 1398940 w 1398940"/>
              <a:gd name="connsiteY2" fmla="*/ 268262 h 268262"/>
              <a:gd name="connsiteX3" fmla="*/ 0 w 1398940"/>
              <a:gd name="connsiteY3" fmla="*/ 268262 h 268262"/>
              <a:gd name="connsiteX4" fmla="*/ 0 w 1398940"/>
              <a:gd name="connsiteY4" fmla="*/ 0 h 26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40" h="268262">
                <a:moveTo>
                  <a:pt x="0" y="0"/>
                </a:moveTo>
                <a:lnTo>
                  <a:pt x="1398940" y="0"/>
                </a:lnTo>
                <a:lnTo>
                  <a:pt x="1398940" y="268262"/>
                </a:lnTo>
                <a:lnTo>
                  <a:pt x="0" y="2682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180" tIns="10795" rIns="43180" bIns="10795" numCol="1" spcCol="1270" anchor="ctr" anchorCtr="0">
            <a:no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routing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59F6AA0-C50D-7048-A856-3B916563D425}"/>
              </a:ext>
            </a:extLst>
          </p:cNvPr>
          <p:cNvSpPr/>
          <p:nvPr/>
        </p:nvSpPr>
        <p:spPr>
          <a:xfrm>
            <a:off x="3932435" y="4609431"/>
            <a:ext cx="1938869" cy="1065588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135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Routing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dynamic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C9E50C1-784F-8D4B-ABE2-C32E98827608}"/>
              </a:ext>
            </a:extLst>
          </p:cNvPr>
          <p:cNvSpPr/>
          <p:nvPr/>
        </p:nvSpPr>
        <p:spPr>
          <a:xfrm>
            <a:off x="6017819" y="4609431"/>
            <a:ext cx="1938869" cy="1065588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135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Routing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static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A9E88BB-002B-4B4D-8ACE-CF72E028F63A}"/>
              </a:ext>
            </a:extLst>
          </p:cNvPr>
          <p:cNvSpPr/>
          <p:nvPr/>
        </p:nvSpPr>
        <p:spPr>
          <a:xfrm>
            <a:off x="9145894" y="3339654"/>
            <a:ext cx="1938869" cy="1065588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135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Logic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graph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static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93CD0E3-CD52-8C4A-BF39-918804BC4048}"/>
              </a:ext>
            </a:extLst>
          </p:cNvPr>
          <p:cNvSpPr/>
          <p:nvPr/>
        </p:nvSpPr>
        <p:spPr>
          <a:xfrm>
            <a:off x="9456771" y="4139467"/>
            <a:ext cx="1744982" cy="355195"/>
          </a:xfrm>
          <a:custGeom>
            <a:avLst/>
            <a:gdLst>
              <a:gd name="connsiteX0" fmla="*/ 0 w 1398940"/>
              <a:gd name="connsiteY0" fmla="*/ 0 h 268262"/>
              <a:gd name="connsiteX1" fmla="*/ 1398940 w 1398940"/>
              <a:gd name="connsiteY1" fmla="*/ 0 h 268262"/>
              <a:gd name="connsiteX2" fmla="*/ 1398940 w 1398940"/>
              <a:gd name="connsiteY2" fmla="*/ 268262 h 268262"/>
              <a:gd name="connsiteX3" fmla="*/ 0 w 1398940"/>
              <a:gd name="connsiteY3" fmla="*/ 268262 h 268262"/>
              <a:gd name="connsiteX4" fmla="*/ 0 w 1398940"/>
              <a:gd name="connsiteY4" fmla="*/ 0 h 26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40" h="268262">
                <a:moveTo>
                  <a:pt x="0" y="0"/>
                </a:moveTo>
                <a:lnTo>
                  <a:pt x="1398940" y="0"/>
                </a:lnTo>
                <a:lnTo>
                  <a:pt x="1398940" y="268262"/>
                </a:lnTo>
                <a:lnTo>
                  <a:pt x="0" y="2682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180" tIns="10795" rIns="43180" bIns="10795" numCol="1" spcCol="1270" anchor="ctr" anchorCtr="0">
            <a:no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routing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459E208-90C0-DF4C-9F4D-9BA087EB2D13}"/>
              </a:ext>
            </a:extLst>
          </p:cNvPr>
          <p:cNvSpPr/>
          <p:nvPr/>
        </p:nvSpPr>
        <p:spPr>
          <a:xfrm>
            <a:off x="8103202" y="4609431"/>
            <a:ext cx="1938869" cy="1065588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135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Routing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dynamic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B7B3A88-FA41-F545-8D81-7B046E34C704}"/>
              </a:ext>
            </a:extLst>
          </p:cNvPr>
          <p:cNvSpPr/>
          <p:nvPr/>
        </p:nvSpPr>
        <p:spPr>
          <a:xfrm>
            <a:off x="10188586" y="4609431"/>
            <a:ext cx="1938869" cy="1065588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135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Routing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static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F2F7B72-5311-474C-A435-2685D244F349}"/>
              </a:ext>
            </a:extLst>
          </p:cNvPr>
          <p:cNvSpPr/>
          <p:nvPr/>
        </p:nvSpPr>
        <p:spPr>
          <a:xfrm>
            <a:off x="9145894" y="2069877"/>
            <a:ext cx="1938869" cy="1065588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135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Static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load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CC4D322-936E-5D46-8E70-EDECF1F6BE8D}"/>
              </a:ext>
            </a:extLst>
          </p:cNvPr>
          <p:cNvSpPr/>
          <p:nvPr/>
        </p:nvSpPr>
        <p:spPr>
          <a:xfrm>
            <a:off x="9456771" y="2869690"/>
            <a:ext cx="1744982" cy="355195"/>
          </a:xfrm>
          <a:custGeom>
            <a:avLst/>
            <a:gdLst>
              <a:gd name="connsiteX0" fmla="*/ 0 w 1398940"/>
              <a:gd name="connsiteY0" fmla="*/ 0 h 268262"/>
              <a:gd name="connsiteX1" fmla="*/ 1398940 w 1398940"/>
              <a:gd name="connsiteY1" fmla="*/ 0 h 268262"/>
              <a:gd name="connsiteX2" fmla="*/ 1398940 w 1398940"/>
              <a:gd name="connsiteY2" fmla="*/ 268262 h 268262"/>
              <a:gd name="connsiteX3" fmla="*/ 0 w 1398940"/>
              <a:gd name="connsiteY3" fmla="*/ 268262 h 268262"/>
              <a:gd name="connsiteX4" fmla="*/ 0 w 1398940"/>
              <a:gd name="connsiteY4" fmla="*/ 0 h 26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40" h="268262">
                <a:moveTo>
                  <a:pt x="0" y="0"/>
                </a:moveTo>
                <a:lnTo>
                  <a:pt x="1398940" y="0"/>
                </a:lnTo>
                <a:lnTo>
                  <a:pt x="1398940" y="268262"/>
                </a:lnTo>
                <a:lnTo>
                  <a:pt x="0" y="2682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180" tIns="10795" rIns="43180" bIns="10795" numCol="1" spcCol="1270" anchor="ctr" anchorCtr="0">
            <a:noAutofit/>
          </a:bodyPr>
          <a:lstStyle/>
          <a:p>
            <a:pPr marL="0" lvl="0" indent="0" algn="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>
                <a:solidFill>
                  <a:schemeClr val="tx1"/>
                </a:solidFill>
              </a:rPr>
              <a:t>Static</a:t>
            </a:r>
            <a:r>
              <a:rPr lang="zh-CN" altLang="en-US" sz="2000" kern="1200" dirty="0">
                <a:solidFill>
                  <a:schemeClr val="tx1"/>
                </a:solidFill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</a:rPr>
              <a:t>solution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68E34974-189E-D843-807A-286D1EDD0B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2940103"/>
                  </p:ext>
                </p:extLst>
              </p:nvPr>
            </p:nvGraphicFramePr>
            <p:xfrm>
              <a:off x="519116" y="1480458"/>
              <a:ext cx="4551923" cy="3399290"/>
            </p:xfrm>
            <a:graphic>
              <a:graphicData uri="http://schemas.microsoft.com/office/powerpoint/2016/slidezoom">
                <pslz:sldZm>
                  <pslz:sldZmObj sldId="270" cId="3801798807">
                    <pslz:zmPr id="{79AA9D2B-BC30-FC4F-8D3F-674E659A8222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51923" cy="339929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8E34974-189E-D843-807A-286D1EDD0B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116" y="1480458"/>
                <a:ext cx="4551923" cy="339929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75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31CA3-6CCB-154A-B3D2-95821C7D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Static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or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Dynamic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892C02F-BD57-6B4D-A78E-C3BAFFEAFDAF}"/>
              </a:ext>
            </a:extLst>
          </p:cNvPr>
          <p:cNvSpPr/>
          <p:nvPr/>
        </p:nvSpPr>
        <p:spPr>
          <a:xfrm>
            <a:off x="6409563" y="710973"/>
            <a:ext cx="1909953" cy="1061085"/>
          </a:xfrm>
          <a:custGeom>
            <a:avLst/>
            <a:gdLst>
              <a:gd name="connsiteX0" fmla="*/ 0 w 1909953"/>
              <a:gd name="connsiteY0" fmla="*/ 106109 h 1061085"/>
              <a:gd name="connsiteX1" fmla="*/ 106109 w 1909953"/>
              <a:gd name="connsiteY1" fmla="*/ 0 h 1061085"/>
              <a:gd name="connsiteX2" fmla="*/ 1803845 w 1909953"/>
              <a:gd name="connsiteY2" fmla="*/ 0 h 1061085"/>
              <a:gd name="connsiteX3" fmla="*/ 1909954 w 1909953"/>
              <a:gd name="connsiteY3" fmla="*/ 106109 h 1061085"/>
              <a:gd name="connsiteX4" fmla="*/ 1909953 w 1909953"/>
              <a:gd name="connsiteY4" fmla="*/ 954977 h 1061085"/>
              <a:gd name="connsiteX5" fmla="*/ 1803844 w 1909953"/>
              <a:gd name="connsiteY5" fmla="*/ 1061086 h 1061085"/>
              <a:gd name="connsiteX6" fmla="*/ 106109 w 1909953"/>
              <a:gd name="connsiteY6" fmla="*/ 1061085 h 1061085"/>
              <a:gd name="connsiteX7" fmla="*/ 0 w 1909953"/>
              <a:gd name="connsiteY7" fmla="*/ 954976 h 1061085"/>
              <a:gd name="connsiteX8" fmla="*/ 0 w 1909953"/>
              <a:gd name="connsiteY8" fmla="*/ 106109 h 10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953" h="1061085">
                <a:moveTo>
                  <a:pt x="0" y="106109"/>
                </a:moveTo>
                <a:cubicBezTo>
                  <a:pt x="0" y="47507"/>
                  <a:pt x="47507" y="0"/>
                  <a:pt x="106109" y="0"/>
                </a:cubicBezTo>
                <a:lnTo>
                  <a:pt x="1803845" y="0"/>
                </a:lnTo>
                <a:cubicBezTo>
                  <a:pt x="1862447" y="0"/>
                  <a:pt x="1909954" y="47507"/>
                  <a:pt x="1909954" y="106109"/>
                </a:cubicBezTo>
                <a:cubicBezTo>
                  <a:pt x="1909954" y="389065"/>
                  <a:pt x="1909953" y="672021"/>
                  <a:pt x="1909953" y="954977"/>
                </a:cubicBezTo>
                <a:cubicBezTo>
                  <a:pt x="1909953" y="1013579"/>
                  <a:pt x="1862446" y="1061086"/>
                  <a:pt x="1803844" y="1061086"/>
                </a:cubicBezTo>
                <a:lnTo>
                  <a:pt x="106109" y="1061085"/>
                </a:lnTo>
                <a:cubicBezTo>
                  <a:pt x="47507" y="1061085"/>
                  <a:pt x="0" y="1013578"/>
                  <a:pt x="0" y="954976"/>
                </a:cubicBezTo>
                <a:lnTo>
                  <a:pt x="0" y="10610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4428" tIns="164428" rIns="164428" bIns="164428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500" kern="1200" dirty="0">
                <a:solidFill>
                  <a:schemeClr val="tx1"/>
                </a:solidFill>
              </a:rPr>
              <a:t>Static</a:t>
            </a:r>
            <a:endParaRPr lang="en-US" sz="3500" kern="1200" dirty="0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4DEDB7E-9EEE-774F-A240-01AA5AFB4CFE}"/>
              </a:ext>
            </a:extLst>
          </p:cNvPr>
          <p:cNvSpPr/>
          <p:nvPr/>
        </p:nvSpPr>
        <p:spPr>
          <a:xfrm>
            <a:off x="9168384" y="710973"/>
            <a:ext cx="1909953" cy="1061085"/>
          </a:xfrm>
          <a:custGeom>
            <a:avLst/>
            <a:gdLst>
              <a:gd name="connsiteX0" fmla="*/ 0 w 1909953"/>
              <a:gd name="connsiteY0" fmla="*/ 106109 h 1061085"/>
              <a:gd name="connsiteX1" fmla="*/ 106109 w 1909953"/>
              <a:gd name="connsiteY1" fmla="*/ 0 h 1061085"/>
              <a:gd name="connsiteX2" fmla="*/ 1803845 w 1909953"/>
              <a:gd name="connsiteY2" fmla="*/ 0 h 1061085"/>
              <a:gd name="connsiteX3" fmla="*/ 1909954 w 1909953"/>
              <a:gd name="connsiteY3" fmla="*/ 106109 h 1061085"/>
              <a:gd name="connsiteX4" fmla="*/ 1909953 w 1909953"/>
              <a:gd name="connsiteY4" fmla="*/ 954977 h 1061085"/>
              <a:gd name="connsiteX5" fmla="*/ 1803844 w 1909953"/>
              <a:gd name="connsiteY5" fmla="*/ 1061086 h 1061085"/>
              <a:gd name="connsiteX6" fmla="*/ 106109 w 1909953"/>
              <a:gd name="connsiteY6" fmla="*/ 1061085 h 1061085"/>
              <a:gd name="connsiteX7" fmla="*/ 0 w 1909953"/>
              <a:gd name="connsiteY7" fmla="*/ 954976 h 1061085"/>
              <a:gd name="connsiteX8" fmla="*/ 0 w 1909953"/>
              <a:gd name="connsiteY8" fmla="*/ 106109 h 10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953" h="1061085">
                <a:moveTo>
                  <a:pt x="0" y="106109"/>
                </a:moveTo>
                <a:cubicBezTo>
                  <a:pt x="0" y="47507"/>
                  <a:pt x="47507" y="0"/>
                  <a:pt x="106109" y="0"/>
                </a:cubicBezTo>
                <a:lnTo>
                  <a:pt x="1803845" y="0"/>
                </a:lnTo>
                <a:cubicBezTo>
                  <a:pt x="1862447" y="0"/>
                  <a:pt x="1909954" y="47507"/>
                  <a:pt x="1909954" y="106109"/>
                </a:cubicBezTo>
                <a:cubicBezTo>
                  <a:pt x="1909954" y="389065"/>
                  <a:pt x="1909953" y="672021"/>
                  <a:pt x="1909953" y="954977"/>
                </a:cubicBezTo>
                <a:cubicBezTo>
                  <a:pt x="1909953" y="1013579"/>
                  <a:pt x="1862446" y="1061086"/>
                  <a:pt x="1803844" y="1061086"/>
                </a:cubicBezTo>
                <a:lnTo>
                  <a:pt x="106109" y="1061085"/>
                </a:lnTo>
                <a:cubicBezTo>
                  <a:pt x="47507" y="1061085"/>
                  <a:pt x="0" y="1013578"/>
                  <a:pt x="0" y="954976"/>
                </a:cubicBezTo>
                <a:lnTo>
                  <a:pt x="0" y="10610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4428" tIns="164428" rIns="164428" bIns="164428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500" kern="1200" dirty="0">
                <a:solidFill>
                  <a:schemeClr val="tx1"/>
                </a:solidFill>
              </a:rPr>
              <a:t>Dynamic</a:t>
            </a:r>
            <a:endParaRPr lang="en-US" sz="3500" kern="1200" dirty="0">
              <a:solidFill>
                <a:schemeClr val="tx1"/>
              </a:solidFill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A1513A6-32CB-2640-A765-8131C32AD165}"/>
              </a:ext>
            </a:extLst>
          </p:cNvPr>
          <p:cNvSpPr/>
          <p:nvPr/>
        </p:nvSpPr>
        <p:spPr>
          <a:xfrm>
            <a:off x="8346043" y="5220584"/>
            <a:ext cx="795813" cy="795813"/>
          </a:xfrm>
          <a:prstGeom prst="triangle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A3BFB0-C065-D244-AEEC-2C3195C918DD}"/>
              </a:ext>
            </a:extLst>
          </p:cNvPr>
          <p:cNvSpPr/>
          <p:nvPr/>
        </p:nvSpPr>
        <p:spPr>
          <a:xfrm rot="240000">
            <a:off x="6355780" y="4879569"/>
            <a:ext cx="4776340" cy="333994"/>
          </a:xfrm>
          <a:prstGeom prst="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6933690-6752-4941-8018-D8054BC4E956}"/>
              </a:ext>
            </a:extLst>
          </p:cNvPr>
          <p:cNvSpPr/>
          <p:nvPr/>
        </p:nvSpPr>
        <p:spPr>
          <a:xfrm rot="240000">
            <a:off x="9228697" y="4277865"/>
            <a:ext cx="1895436" cy="654578"/>
          </a:xfrm>
          <a:custGeom>
            <a:avLst/>
            <a:gdLst>
              <a:gd name="connsiteX0" fmla="*/ 0 w 1895436"/>
              <a:gd name="connsiteY0" fmla="*/ 109099 h 654578"/>
              <a:gd name="connsiteX1" fmla="*/ 109099 w 1895436"/>
              <a:gd name="connsiteY1" fmla="*/ 0 h 654578"/>
              <a:gd name="connsiteX2" fmla="*/ 1786337 w 1895436"/>
              <a:gd name="connsiteY2" fmla="*/ 0 h 654578"/>
              <a:gd name="connsiteX3" fmla="*/ 1895436 w 1895436"/>
              <a:gd name="connsiteY3" fmla="*/ 109099 h 654578"/>
              <a:gd name="connsiteX4" fmla="*/ 1895436 w 1895436"/>
              <a:gd name="connsiteY4" fmla="*/ 545479 h 654578"/>
              <a:gd name="connsiteX5" fmla="*/ 1786337 w 1895436"/>
              <a:gd name="connsiteY5" fmla="*/ 654578 h 654578"/>
              <a:gd name="connsiteX6" fmla="*/ 109099 w 1895436"/>
              <a:gd name="connsiteY6" fmla="*/ 654578 h 654578"/>
              <a:gd name="connsiteX7" fmla="*/ 0 w 1895436"/>
              <a:gd name="connsiteY7" fmla="*/ 545479 h 654578"/>
              <a:gd name="connsiteX8" fmla="*/ 0 w 1895436"/>
              <a:gd name="connsiteY8" fmla="*/ 109099 h 6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436" h="654578">
                <a:moveTo>
                  <a:pt x="0" y="109099"/>
                </a:moveTo>
                <a:cubicBezTo>
                  <a:pt x="0" y="48845"/>
                  <a:pt x="48845" y="0"/>
                  <a:pt x="109099" y="0"/>
                </a:cubicBezTo>
                <a:lnTo>
                  <a:pt x="1786337" y="0"/>
                </a:lnTo>
                <a:cubicBezTo>
                  <a:pt x="1846591" y="0"/>
                  <a:pt x="1895436" y="48845"/>
                  <a:pt x="1895436" y="109099"/>
                </a:cubicBezTo>
                <a:lnTo>
                  <a:pt x="1895436" y="545479"/>
                </a:lnTo>
                <a:cubicBezTo>
                  <a:pt x="1895436" y="605733"/>
                  <a:pt x="1846591" y="654578"/>
                  <a:pt x="1786337" y="654578"/>
                </a:cubicBezTo>
                <a:lnTo>
                  <a:pt x="109099" y="654578"/>
                </a:lnTo>
                <a:cubicBezTo>
                  <a:pt x="48845" y="654578"/>
                  <a:pt x="0" y="605733"/>
                  <a:pt x="0" y="545479"/>
                </a:cubicBezTo>
                <a:lnTo>
                  <a:pt x="0" y="1090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723" tIns="96724" rIns="96724" bIns="9672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700" kern="1200" dirty="0">
                <a:solidFill>
                  <a:schemeClr val="tx1"/>
                </a:solidFill>
              </a:rPr>
              <a:t>Optimize</a:t>
            </a:r>
            <a:r>
              <a:rPr lang="zh-CN" altLang="en-US" sz="1700" kern="1200" dirty="0">
                <a:solidFill>
                  <a:schemeClr val="tx1"/>
                </a:solidFill>
              </a:rPr>
              <a:t> </a:t>
            </a:r>
            <a:r>
              <a:rPr lang="en-US" altLang="zh-CN" sz="1700" kern="1200" dirty="0">
                <a:solidFill>
                  <a:schemeClr val="tx1"/>
                </a:solidFill>
              </a:rPr>
              <a:t>capacity</a:t>
            </a:r>
            <a:endParaRPr lang="en-US" sz="1700" kern="1200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81E58FD-D320-1449-B095-E66728500DB6}"/>
              </a:ext>
            </a:extLst>
          </p:cNvPr>
          <p:cNvSpPr/>
          <p:nvPr/>
        </p:nvSpPr>
        <p:spPr>
          <a:xfrm rot="240000">
            <a:off x="9281751" y="3577549"/>
            <a:ext cx="1895436" cy="654578"/>
          </a:xfrm>
          <a:custGeom>
            <a:avLst/>
            <a:gdLst>
              <a:gd name="connsiteX0" fmla="*/ 0 w 1895436"/>
              <a:gd name="connsiteY0" fmla="*/ 109099 h 654578"/>
              <a:gd name="connsiteX1" fmla="*/ 109099 w 1895436"/>
              <a:gd name="connsiteY1" fmla="*/ 0 h 654578"/>
              <a:gd name="connsiteX2" fmla="*/ 1786337 w 1895436"/>
              <a:gd name="connsiteY2" fmla="*/ 0 h 654578"/>
              <a:gd name="connsiteX3" fmla="*/ 1895436 w 1895436"/>
              <a:gd name="connsiteY3" fmla="*/ 109099 h 654578"/>
              <a:gd name="connsiteX4" fmla="*/ 1895436 w 1895436"/>
              <a:gd name="connsiteY4" fmla="*/ 545479 h 654578"/>
              <a:gd name="connsiteX5" fmla="*/ 1786337 w 1895436"/>
              <a:gd name="connsiteY5" fmla="*/ 654578 h 654578"/>
              <a:gd name="connsiteX6" fmla="*/ 109099 w 1895436"/>
              <a:gd name="connsiteY6" fmla="*/ 654578 h 654578"/>
              <a:gd name="connsiteX7" fmla="*/ 0 w 1895436"/>
              <a:gd name="connsiteY7" fmla="*/ 545479 h 654578"/>
              <a:gd name="connsiteX8" fmla="*/ 0 w 1895436"/>
              <a:gd name="connsiteY8" fmla="*/ 109099 h 6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436" h="654578">
                <a:moveTo>
                  <a:pt x="0" y="109099"/>
                </a:moveTo>
                <a:cubicBezTo>
                  <a:pt x="0" y="48845"/>
                  <a:pt x="48845" y="0"/>
                  <a:pt x="109099" y="0"/>
                </a:cubicBezTo>
                <a:lnTo>
                  <a:pt x="1786337" y="0"/>
                </a:lnTo>
                <a:cubicBezTo>
                  <a:pt x="1846591" y="0"/>
                  <a:pt x="1895436" y="48845"/>
                  <a:pt x="1895436" y="109099"/>
                </a:cubicBezTo>
                <a:lnTo>
                  <a:pt x="1895436" y="545479"/>
                </a:lnTo>
                <a:cubicBezTo>
                  <a:pt x="1895436" y="605733"/>
                  <a:pt x="1846591" y="654578"/>
                  <a:pt x="1786337" y="654578"/>
                </a:cubicBezTo>
                <a:lnTo>
                  <a:pt x="109099" y="654578"/>
                </a:lnTo>
                <a:cubicBezTo>
                  <a:pt x="48845" y="654578"/>
                  <a:pt x="0" y="605733"/>
                  <a:pt x="0" y="545479"/>
                </a:cubicBezTo>
                <a:lnTo>
                  <a:pt x="0" y="10909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724" tIns="96724" rIns="96723" bIns="9672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700" kern="1200" dirty="0">
                <a:solidFill>
                  <a:schemeClr val="tx1"/>
                </a:solidFill>
              </a:rPr>
              <a:t>Response</a:t>
            </a:r>
            <a:r>
              <a:rPr lang="zh-CN" altLang="en-US" sz="1700" kern="1200" dirty="0">
                <a:solidFill>
                  <a:schemeClr val="tx1"/>
                </a:solidFill>
              </a:rPr>
              <a:t> </a:t>
            </a:r>
            <a:r>
              <a:rPr lang="en-US" altLang="zh-CN" sz="1700" kern="1200" dirty="0">
                <a:solidFill>
                  <a:schemeClr val="tx1"/>
                </a:solidFill>
              </a:rPr>
              <a:t>time</a:t>
            </a:r>
            <a:endParaRPr lang="en-US" sz="1700" kern="1200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8260065-A208-1B42-A07F-A63DA2736DB6}"/>
              </a:ext>
            </a:extLst>
          </p:cNvPr>
          <p:cNvSpPr/>
          <p:nvPr/>
        </p:nvSpPr>
        <p:spPr>
          <a:xfrm rot="240000">
            <a:off x="9334805" y="2877233"/>
            <a:ext cx="1895436" cy="654578"/>
          </a:xfrm>
          <a:custGeom>
            <a:avLst/>
            <a:gdLst>
              <a:gd name="connsiteX0" fmla="*/ 0 w 1895436"/>
              <a:gd name="connsiteY0" fmla="*/ 109099 h 654578"/>
              <a:gd name="connsiteX1" fmla="*/ 109099 w 1895436"/>
              <a:gd name="connsiteY1" fmla="*/ 0 h 654578"/>
              <a:gd name="connsiteX2" fmla="*/ 1786337 w 1895436"/>
              <a:gd name="connsiteY2" fmla="*/ 0 h 654578"/>
              <a:gd name="connsiteX3" fmla="*/ 1895436 w 1895436"/>
              <a:gd name="connsiteY3" fmla="*/ 109099 h 654578"/>
              <a:gd name="connsiteX4" fmla="*/ 1895436 w 1895436"/>
              <a:gd name="connsiteY4" fmla="*/ 545479 h 654578"/>
              <a:gd name="connsiteX5" fmla="*/ 1786337 w 1895436"/>
              <a:gd name="connsiteY5" fmla="*/ 654578 h 654578"/>
              <a:gd name="connsiteX6" fmla="*/ 109099 w 1895436"/>
              <a:gd name="connsiteY6" fmla="*/ 654578 h 654578"/>
              <a:gd name="connsiteX7" fmla="*/ 0 w 1895436"/>
              <a:gd name="connsiteY7" fmla="*/ 545479 h 654578"/>
              <a:gd name="connsiteX8" fmla="*/ 0 w 1895436"/>
              <a:gd name="connsiteY8" fmla="*/ 109099 h 6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436" h="654578">
                <a:moveTo>
                  <a:pt x="0" y="109099"/>
                </a:moveTo>
                <a:cubicBezTo>
                  <a:pt x="0" y="48845"/>
                  <a:pt x="48845" y="0"/>
                  <a:pt x="109099" y="0"/>
                </a:cubicBezTo>
                <a:lnTo>
                  <a:pt x="1786337" y="0"/>
                </a:lnTo>
                <a:cubicBezTo>
                  <a:pt x="1846591" y="0"/>
                  <a:pt x="1895436" y="48845"/>
                  <a:pt x="1895436" y="109099"/>
                </a:cubicBezTo>
                <a:lnTo>
                  <a:pt x="1895436" y="545479"/>
                </a:lnTo>
                <a:cubicBezTo>
                  <a:pt x="1895436" y="605733"/>
                  <a:pt x="1846591" y="654578"/>
                  <a:pt x="1786337" y="654578"/>
                </a:cubicBezTo>
                <a:lnTo>
                  <a:pt x="109099" y="654578"/>
                </a:lnTo>
                <a:cubicBezTo>
                  <a:pt x="48845" y="654578"/>
                  <a:pt x="0" y="605733"/>
                  <a:pt x="0" y="545479"/>
                </a:cubicBezTo>
                <a:lnTo>
                  <a:pt x="0" y="109099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724" tIns="96724" rIns="96723" bIns="9672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700" kern="1200" dirty="0">
                <a:solidFill>
                  <a:schemeClr val="tx1"/>
                </a:solidFill>
              </a:rPr>
              <a:t>Flexible</a:t>
            </a:r>
            <a:endParaRPr lang="en-US" sz="1700" kern="1200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577E15A-BE87-7A4D-909A-58C2DB7EF613}"/>
              </a:ext>
            </a:extLst>
          </p:cNvPr>
          <p:cNvSpPr/>
          <p:nvPr/>
        </p:nvSpPr>
        <p:spPr>
          <a:xfrm rot="240000">
            <a:off x="9387859" y="2176917"/>
            <a:ext cx="1895436" cy="654578"/>
          </a:xfrm>
          <a:custGeom>
            <a:avLst/>
            <a:gdLst>
              <a:gd name="connsiteX0" fmla="*/ 0 w 1895436"/>
              <a:gd name="connsiteY0" fmla="*/ 109099 h 654578"/>
              <a:gd name="connsiteX1" fmla="*/ 109099 w 1895436"/>
              <a:gd name="connsiteY1" fmla="*/ 0 h 654578"/>
              <a:gd name="connsiteX2" fmla="*/ 1786337 w 1895436"/>
              <a:gd name="connsiteY2" fmla="*/ 0 h 654578"/>
              <a:gd name="connsiteX3" fmla="*/ 1895436 w 1895436"/>
              <a:gd name="connsiteY3" fmla="*/ 109099 h 654578"/>
              <a:gd name="connsiteX4" fmla="*/ 1895436 w 1895436"/>
              <a:gd name="connsiteY4" fmla="*/ 545479 h 654578"/>
              <a:gd name="connsiteX5" fmla="*/ 1786337 w 1895436"/>
              <a:gd name="connsiteY5" fmla="*/ 654578 h 654578"/>
              <a:gd name="connsiteX6" fmla="*/ 109099 w 1895436"/>
              <a:gd name="connsiteY6" fmla="*/ 654578 h 654578"/>
              <a:gd name="connsiteX7" fmla="*/ 0 w 1895436"/>
              <a:gd name="connsiteY7" fmla="*/ 545479 h 654578"/>
              <a:gd name="connsiteX8" fmla="*/ 0 w 1895436"/>
              <a:gd name="connsiteY8" fmla="*/ 109099 h 6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436" h="654578">
                <a:moveTo>
                  <a:pt x="0" y="109099"/>
                </a:moveTo>
                <a:cubicBezTo>
                  <a:pt x="0" y="48845"/>
                  <a:pt x="48845" y="0"/>
                  <a:pt x="109099" y="0"/>
                </a:cubicBezTo>
                <a:lnTo>
                  <a:pt x="1786337" y="0"/>
                </a:lnTo>
                <a:cubicBezTo>
                  <a:pt x="1846591" y="0"/>
                  <a:pt x="1895436" y="48845"/>
                  <a:pt x="1895436" y="109099"/>
                </a:cubicBezTo>
                <a:lnTo>
                  <a:pt x="1895436" y="545479"/>
                </a:lnTo>
                <a:cubicBezTo>
                  <a:pt x="1895436" y="605733"/>
                  <a:pt x="1846591" y="654578"/>
                  <a:pt x="1786337" y="654578"/>
                </a:cubicBezTo>
                <a:lnTo>
                  <a:pt x="109099" y="654578"/>
                </a:lnTo>
                <a:cubicBezTo>
                  <a:pt x="48845" y="654578"/>
                  <a:pt x="0" y="605733"/>
                  <a:pt x="0" y="545479"/>
                </a:cubicBezTo>
                <a:lnTo>
                  <a:pt x="0" y="10909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724" tIns="96724" rIns="96723" bIns="96723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solidFill>
                  <a:schemeClr val="tx1"/>
                </a:solidFill>
              </a:rPr>
              <a:t>Flow</a:t>
            </a:r>
            <a:r>
              <a:rPr lang="zh-CN" altLang="en-US" sz="1700" kern="1200" dirty="0">
                <a:solidFill>
                  <a:schemeClr val="tx1"/>
                </a:solidFill>
              </a:rPr>
              <a:t> </a:t>
            </a:r>
            <a:r>
              <a:rPr lang="en-US" altLang="zh-CN" sz="1700" kern="1200" dirty="0">
                <a:solidFill>
                  <a:schemeClr val="tx1"/>
                </a:solidFill>
              </a:rPr>
              <a:t>response</a:t>
            </a:r>
            <a:endParaRPr lang="en-US" sz="1700" kern="1200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76BC1C6-8BB5-ED48-8A6A-0033A54F2D6B}"/>
              </a:ext>
            </a:extLst>
          </p:cNvPr>
          <p:cNvSpPr/>
          <p:nvPr/>
        </p:nvSpPr>
        <p:spPr>
          <a:xfrm rot="240000">
            <a:off x="6469876" y="4086870"/>
            <a:ext cx="1895436" cy="654578"/>
          </a:xfrm>
          <a:custGeom>
            <a:avLst/>
            <a:gdLst>
              <a:gd name="connsiteX0" fmla="*/ 0 w 1895436"/>
              <a:gd name="connsiteY0" fmla="*/ 109099 h 654578"/>
              <a:gd name="connsiteX1" fmla="*/ 109099 w 1895436"/>
              <a:gd name="connsiteY1" fmla="*/ 0 h 654578"/>
              <a:gd name="connsiteX2" fmla="*/ 1786337 w 1895436"/>
              <a:gd name="connsiteY2" fmla="*/ 0 h 654578"/>
              <a:gd name="connsiteX3" fmla="*/ 1895436 w 1895436"/>
              <a:gd name="connsiteY3" fmla="*/ 109099 h 654578"/>
              <a:gd name="connsiteX4" fmla="*/ 1895436 w 1895436"/>
              <a:gd name="connsiteY4" fmla="*/ 545479 h 654578"/>
              <a:gd name="connsiteX5" fmla="*/ 1786337 w 1895436"/>
              <a:gd name="connsiteY5" fmla="*/ 654578 h 654578"/>
              <a:gd name="connsiteX6" fmla="*/ 109099 w 1895436"/>
              <a:gd name="connsiteY6" fmla="*/ 654578 h 654578"/>
              <a:gd name="connsiteX7" fmla="*/ 0 w 1895436"/>
              <a:gd name="connsiteY7" fmla="*/ 545479 h 654578"/>
              <a:gd name="connsiteX8" fmla="*/ 0 w 1895436"/>
              <a:gd name="connsiteY8" fmla="*/ 109099 h 6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436" h="654578">
                <a:moveTo>
                  <a:pt x="0" y="109099"/>
                </a:moveTo>
                <a:cubicBezTo>
                  <a:pt x="0" y="48845"/>
                  <a:pt x="48845" y="0"/>
                  <a:pt x="109099" y="0"/>
                </a:cubicBezTo>
                <a:lnTo>
                  <a:pt x="1786337" y="0"/>
                </a:lnTo>
                <a:cubicBezTo>
                  <a:pt x="1846591" y="0"/>
                  <a:pt x="1895436" y="48845"/>
                  <a:pt x="1895436" y="109099"/>
                </a:cubicBezTo>
                <a:lnTo>
                  <a:pt x="1895436" y="545479"/>
                </a:lnTo>
                <a:cubicBezTo>
                  <a:pt x="1895436" y="605733"/>
                  <a:pt x="1846591" y="654578"/>
                  <a:pt x="1786337" y="654578"/>
                </a:cubicBezTo>
                <a:lnTo>
                  <a:pt x="109099" y="654578"/>
                </a:lnTo>
                <a:cubicBezTo>
                  <a:pt x="48845" y="654578"/>
                  <a:pt x="0" y="605733"/>
                  <a:pt x="0" y="545479"/>
                </a:cubicBezTo>
                <a:lnTo>
                  <a:pt x="0" y="10909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724" tIns="96724" rIns="96724" bIns="9672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700" kern="1200" dirty="0">
                <a:solidFill>
                  <a:schemeClr val="tx1"/>
                </a:solidFill>
              </a:rPr>
              <a:t>Stable</a:t>
            </a:r>
            <a:endParaRPr lang="en-US" sz="1700" kern="1200" dirty="0">
              <a:solidFill>
                <a:schemeClr val="tx1"/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098944B-7069-EA43-8D45-770000938A34}"/>
              </a:ext>
            </a:extLst>
          </p:cNvPr>
          <p:cNvSpPr/>
          <p:nvPr/>
        </p:nvSpPr>
        <p:spPr>
          <a:xfrm rot="240000">
            <a:off x="6522930" y="3386554"/>
            <a:ext cx="1895436" cy="654578"/>
          </a:xfrm>
          <a:custGeom>
            <a:avLst/>
            <a:gdLst>
              <a:gd name="connsiteX0" fmla="*/ 0 w 1895436"/>
              <a:gd name="connsiteY0" fmla="*/ 109099 h 654578"/>
              <a:gd name="connsiteX1" fmla="*/ 109099 w 1895436"/>
              <a:gd name="connsiteY1" fmla="*/ 0 h 654578"/>
              <a:gd name="connsiteX2" fmla="*/ 1786337 w 1895436"/>
              <a:gd name="connsiteY2" fmla="*/ 0 h 654578"/>
              <a:gd name="connsiteX3" fmla="*/ 1895436 w 1895436"/>
              <a:gd name="connsiteY3" fmla="*/ 109099 h 654578"/>
              <a:gd name="connsiteX4" fmla="*/ 1895436 w 1895436"/>
              <a:gd name="connsiteY4" fmla="*/ 545479 h 654578"/>
              <a:gd name="connsiteX5" fmla="*/ 1786337 w 1895436"/>
              <a:gd name="connsiteY5" fmla="*/ 654578 h 654578"/>
              <a:gd name="connsiteX6" fmla="*/ 109099 w 1895436"/>
              <a:gd name="connsiteY6" fmla="*/ 654578 h 654578"/>
              <a:gd name="connsiteX7" fmla="*/ 0 w 1895436"/>
              <a:gd name="connsiteY7" fmla="*/ 545479 h 654578"/>
              <a:gd name="connsiteX8" fmla="*/ 0 w 1895436"/>
              <a:gd name="connsiteY8" fmla="*/ 109099 h 6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436" h="654578">
                <a:moveTo>
                  <a:pt x="0" y="109099"/>
                </a:moveTo>
                <a:cubicBezTo>
                  <a:pt x="0" y="48845"/>
                  <a:pt x="48845" y="0"/>
                  <a:pt x="109099" y="0"/>
                </a:cubicBezTo>
                <a:lnTo>
                  <a:pt x="1786337" y="0"/>
                </a:lnTo>
                <a:cubicBezTo>
                  <a:pt x="1846591" y="0"/>
                  <a:pt x="1895436" y="48845"/>
                  <a:pt x="1895436" y="109099"/>
                </a:cubicBezTo>
                <a:lnTo>
                  <a:pt x="1895436" y="545479"/>
                </a:lnTo>
                <a:cubicBezTo>
                  <a:pt x="1895436" y="605733"/>
                  <a:pt x="1846591" y="654578"/>
                  <a:pt x="1786337" y="654578"/>
                </a:cubicBezTo>
                <a:lnTo>
                  <a:pt x="109099" y="654578"/>
                </a:lnTo>
                <a:cubicBezTo>
                  <a:pt x="48845" y="654578"/>
                  <a:pt x="0" y="605733"/>
                  <a:pt x="0" y="545479"/>
                </a:cubicBezTo>
                <a:lnTo>
                  <a:pt x="0" y="10909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724" tIns="96724" rIns="96724" bIns="9672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700" kern="1200" dirty="0">
                <a:solidFill>
                  <a:schemeClr val="tx1"/>
                </a:solidFill>
              </a:rPr>
              <a:t>No</a:t>
            </a:r>
            <a:r>
              <a:rPr lang="zh-CN" altLang="en-US" sz="1700" kern="1200" dirty="0">
                <a:solidFill>
                  <a:schemeClr val="tx1"/>
                </a:solidFill>
              </a:rPr>
              <a:t> </a:t>
            </a:r>
            <a:r>
              <a:rPr lang="en-US" altLang="zh-CN" sz="1700" kern="1200" dirty="0">
                <a:solidFill>
                  <a:schemeClr val="tx1"/>
                </a:solidFill>
              </a:rPr>
              <a:t>response</a:t>
            </a:r>
            <a:r>
              <a:rPr lang="zh-CN" altLang="en-US" sz="1700" kern="1200" dirty="0">
                <a:solidFill>
                  <a:schemeClr val="tx1"/>
                </a:solidFill>
              </a:rPr>
              <a:t> </a:t>
            </a:r>
            <a:r>
              <a:rPr lang="en-US" altLang="zh-CN" sz="1700" kern="1200" dirty="0">
                <a:solidFill>
                  <a:schemeClr val="tx1"/>
                </a:solidFill>
              </a:rPr>
              <a:t>time</a:t>
            </a:r>
            <a:endParaRPr lang="en-US" sz="1700" kern="1200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7AF8957-5BA4-5543-81F7-EECB649CE24F}"/>
              </a:ext>
            </a:extLst>
          </p:cNvPr>
          <p:cNvSpPr/>
          <p:nvPr/>
        </p:nvSpPr>
        <p:spPr>
          <a:xfrm rot="240000">
            <a:off x="6575984" y="2686238"/>
            <a:ext cx="1895436" cy="654578"/>
          </a:xfrm>
          <a:custGeom>
            <a:avLst/>
            <a:gdLst>
              <a:gd name="connsiteX0" fmla="*/ 0 w 1895436"/>
              <a:gd name="connsiteY0" fmla="*/ 109099 h 654578"/>
              <a:gd name="connsiteX1" fmla="*/ 109099 w 1895436"/>
              <a:gd name="connsiteY1" fmla="*/ 0 h 654578"/>
              <a:gd name="connsiteX2" fmla="*/ 1786337 w 1895436"/>
              <a:gd name="connsiteY2" fmla="*/ 0 h 654578"/>
              <a:gd name="connsiteX3" fmla="*/ 1895436 w 1895436"/>
              <a:gd name="connsiteY3" fmla="*/ 109099 h 654578"/>
              <a:gd name="connsiteX4" fmla="*/ 1895436 w 1895436"/>
              <a:gd name="connsiteY4" fmla="*/ 545479 h 654578"/>
              <a:gd name="connsiteX5" fmla="*/ 1786337 w 1895436"/>
              <a:gd name="connsiteY5" fmla="*/ 654578 h 654578"/>
              <a:gd name="connsiteX6" fmla="*/ 109099 w 1895436"/>
              <a:gd name="connsiteY6" fmla="*/ 654578 h 654578"/>
              <a:gd name="connsiteX7" fmla="*/ 0 w 1895436"/>
              <a:gd name="connsiteY7" fmla="*/ 545479 h 654578"/>
              <a:gd name="connsiteX8" fmla="*/ 0 w 1895436"/>
              <a:gd name="connsiteY8" fmla="*/ 109099 h 6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436" h="654578">
                <a:moveTo>
                  <a:pt x="0" y="109099"/>
                </a:moveTo>
                <a:cubicBezTo>
                  <a:pt x="0" y="48845"/>
                  <a:pt x="48845" y="0"/>
                  <a:pt x="109099" y="0"/>
                </a:cubicBezTo>
                <a:lnTo>
                  <a:pt x="1786337" y="0"/>
                </a:lnTo>
                <a:cubicBezTo>
                  <a:pt x="1846591" y="0"/>
                  <a:pt x="1895436" y="48845"/>
                  <a:pt x="1895436" y="109099"/>
                </a:cubicBezTo>
                <a:lnTo>
                  <a:pt x="1895436" y="545479"/>
                </a:lnTo>
                <a:cubicBezTo>
                  <a:pt x="1895436" y="605733"/>
                  <a:pt x="1846591" y="654578"/>
                  <a:pt x="1786337" y="654578"/>
                </a:cubicBezTo>
                <a:lnTo>
                  <a:pt x="109099" y="654578"/>
                </a:lnTo>
                <a:cubicBezTo>
                  <a:pt x="48845" y="654578"/>
                  <a:pt x="0" y="605733"/>
                  <a:pt x="0" y="545479"/>
                </a:cubicBezTo>
                <a:lnTo>
                  <a:pt x="0" y="1090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724" tIns="96724" rIns="96724" bIns="9672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700" kern="1200" dirty="0">
                <a:solidFill>
                  <a:schemeClr val="tx1"/>
                </a:solidFill>
              </a:rPr>
              <a:t>Easy</a:t>
            </a:r>
            <a:r>
              <a:rPr lang="zh-CN" altLang="en-US" sz="1700" kern="1200" dirty="0">
                <a:solidFill>
                  <a:schemeClr val="tx1"/>
                </a:solidFill>
              </a:rPr>
              <a:t> </a:t>
            </a:r>
            <a:r>
              <a:rPr lang="en-US" altLang="zh-CN" sz="1700" kern="1200" dirty="0">
                <a:solidFill>
                  <a:schemeClr val="tx1"/>
                </a:solidFill>
              </a:rPr>
              <a:t>to</a:t>
            </a:r>
            <a:r>
              <a:rPr lang="zh-CN" altLang="en-US" sz="1700" kern="1200" dirty="0">
                <a:solidFill>
                  <a:schemeClr val="tx1"/>
                </a:solidFill>
              </a:rPr>
              <a:t> </a:t>
            </a:r>
            <a:r>
              <a:rPr lang="en-US" altLang="zh-CN" sz="1700" kern="1200" dirty="0">
                <a:solidFill>
                  <a:schemeClr val="tx1"/>
                </a:solidFill>
              </a:rPr>
              <a:t>implement</a:t>
            </a:r>
            <a:endParaRPr lang="en-US" sz="1700" kern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498B44B9-100F-B047-8842-3364141D3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5816345"/>
                  </p:ext>
                </p:extLst>
              </p:nvPr>
            </p:nvGraphicFramePr>
            <p:xfrm>
              <a:off x="-51921" y="948899"/>
              <a:ext cx="5639144" cy="4914460"/>
            </p:xfrm>
            <a:graphic>
              <a:graphicData uri="http://schemas.microsoft.com/office/powerpoint/2016/slidezoom">
                <pslz:sldZm>
                  <pslz:sldZmObj sldId="266" cId="3132731003">
                    <pslz:zmPr id="{478BB2BD-96A2-4A41-BF7C-2ACE89BB89D6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39144" cy="49144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98B44B9-100F-B047-8842-3364141D3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1921" y="948899"/>
                <a:ext cx="5639144" cy="49144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179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EDFEB5-317F-504B-842B-BFAC933A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What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is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the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good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measure?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730685-C395-CA4B-8A26-8FF0A578E0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898624"/>
              </p:ext>
            </p:extLst>
          </p:nvPr>
        </p:nvGraphicFramePr>
        <p:xfrm>
          <a:off x="5144496" y="662334"/>
          <a:ext cx="5305425" cy="523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7F524F5-5B31-DE44-BA8D-26E9BBAD1D27}"/>
              </a:ext>
            </a:extLst>
          </p:cNvPr>
          <p:cNvGrpSpPr/>
          <p:nvPr/>
        </p:nvGrpSpPr>
        <p:grpSpPr>
          <a:xfrm>
            <a:off x="7724193" y="-5630"/>
            <a:ext cx="2513834" cy="1878321"/>
            <a:chOff x="2781666" y="997525"/>
            <a:chExt cx="3595686" cy="281628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C7558D1-AE97-1145-9E31-14AE063FFE67}"/>
                </a:ext>
              </a:extLst>
            </p:cNvPr>
            <p:cNvSpPr/>
            <p:nvPr/>
          </p:nvSpPr>
          <p:spPr>
            <a:xfrm>
              <a:off x="3100388" y="2457450"/>
              <a:ext cx="700087" cy="70008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23A866-8701-224D-9B30-1A34A75E546C}"/>
                </a:ext>
              </a:extLst>
            </p:cNvPr>
            <p:cNvSpPr/>
            <p:nvPr/>
          </p:nvSpPr>
          <p:spPr>
            <a:xfrm>
              <a:off x="4971860" y="2457450"/>
              <a:ext cx="700087" cy="70008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60E79C-BF0D-7C46-8DDF-02D1B3EDA82F}"/>
                </a:ext>
              </a:extLst>
            </p:cNvPr>
            <p:cNvSpPr txBox="1"/>
            <p:nvPr/>
          </p:nvSpPr>
          <p:spPr>
            <a:xfrm>
              <a:off x="3011047" y="3167754"/>
              <a:ext cx="1458725" cy="646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Node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C</a:t>
              </a:r>
              <a:endParaRPr lang="en-US" sz="2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3CA4B1-F246-1444-9F8D-AE6ED1B5515A}"/>
                </a:ext>
              </a:extLst>
            </p:cNvPr>
            <p:cNvSpPr txBox="1"/>
            <p:nvPr/>
          </p:nvSpPr>
          <p:spPr>
            <a:xfrm>
              <a:off x="4886527" y="3167754"/>
              <a:ext cx="1490825" cy="646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Node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D</a:t>
              </a:r>
              <a:endParaRPr lang="en-US" sz="22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D2C0128-594F-D947-8F38-1A2FE90384F5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>
              <a:off x="3800475" y="2807494"/>
              <a:ext cx="11713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E001E7-E0DB-564F-A014-441B67946C25}"/>
                </a:ext>
              </a:extLst>
            </p:cNvPr>
            <p:cNvSpPr txBox="1"/>
            <p:nvPr/>
          </p:nvSpPr>
          <p:spPr>
            <a:xfrm>
              <a:off x="3630940" y="2246904"/>
              <a:ext cx="1894371" cy="646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Channel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1</a:t>
              </a:r>
              <a:endParaRPr lang="en-US" sz="22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E34573-7CC0-534A-A3F4-1B393A3700C8}"/>
                </a:ext>
              </a:extLst>
            </p:cNvPr>
            <p:cNvSpPr/>
            <p:nvPr/>
          </p:nvSpPr>
          <p:spPr>
            <a:xfrm>
              <a:off x="3096380" y="1170122"/>
              <a:ext cx="700087" cy="70008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685C3-48B9-7943-83DA-E906AB03E7EF}"/>
                </a:ext>
              </a:extLst>
            </p:cNvPr>
            <p:cNvSpPr txBox="1"/>
            <p:nvPr/>
          </p:nvSpPr>
          <p:spPr>
            <a:xfrm>
              <a:off x="2781666" y="1807405"/>
              <a:ext cx="1477068" cy="646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Node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A</a:t>
              </a:r>
              <a:endParaRPr lang="en-US" sz="22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507EC96-E747-A840-B5AB-35CAE5E98C2A}"/>
                </a:ext>
              </a:extLst>
            </p:cNvPr>
            <p:cNvSpPr/>
            <p:nvPr/>
          </p:nvSpPr>
          <p:spPr>
            <a:xfrm>
              <a:off x="4971860" y="1180338"/>
              <a:ext cx="700087" cy="70008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7586F9-A27D-3C42-89AE-2C21A39E9E65}"/>
                </a:ext>
              </a:extLst>
            </p:cNvPr>
            <p:cNvSpPr txBox="1"/>
            <p:nvPr/>
          </p:nvSpPr>
          <p:spPr>
            <a:xfrm>
              <a:off x="4673392" y="1798627"/>
              <a:ext cx="1463311" cy="646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Node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B</a:t>
              </a:r>
              <a:endParaRPr lang="en-US" sz="22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65D8FF-B7B8-0644-91B7-80877821B4B9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3800475" y="1530382"/>
              <a:ext cx="11713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AF6698-90CB-9440-8493-F5C42539B4A9}"/>
                </a:ext>
              </a:extLst>
            </p:cNvPr>
            <p:cNvSpPr txBox="1"/>
            <p:nvPr/>
          </p:nvSpPr>
          <p:spPr>
            <a:xfrm>
              <a:off x="3520199" y="997525"/>
              <a:ext cx="1894371" cy="646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Channel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1</a:t>
              </a:r>
              <a:endParaRPr lang="en-US" sz="2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9AE206-D46C-424A-8227-825561EC584A}"/>
              </a:ext>
            </a:extLst>
          </p:cNvPr>
          <p:cNvGrpSpPr/>
          <p:nvPr/>
        </p:nvGrpSpPr>
        <p:grpSpPr>
          <a:xfrm>
            <a:off x="9046746" y="1341050"/>
            <a:ext cx="2709081" cy="1592152"/>
            <a:chOff x="3100388" y="606194"/>
            <a:chExt cx="4447037" cy="272390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5F42E39-75FE-264A-AD3C-B1DDC3FFDFBD}"/>
                </a:ext>
              </a:extLst>
            </p:cNvPr>
            <p:cNvSpPr/>
            <p:nvPr/>
          </p:nvSpPr>
          <p:spPr>
            <a:xfrm>
              <a:off x="3100388" y="2457450"/>
              <a:ext cx="700087" cy="7000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C9DB95-A9CF-B54B-BAC3-5199AB24690C}"/>
                </a:ext>
              </a:extLst>
            </p:cNvPr>
            <p:cNvSpPr/>
            <p:nvPr/>
          </p:nvSpPr>
          <p:spPr>
            <a:xfrm>
              <a:off x="4971860" y="2457450"/>
              <a:ext cx="700087" cy="7000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A6B666-FC08-024A-A43E-03A1A4C99AC5}"/>
                </a:ext>
              </a:extLst>
            </p:cNvPr>
            <p:cNvSpPr txBox="1"/>
            <p:nvPr/>
          </p:nvSpPr>
          <p:spPr>
            <a:xfrm>
              <a:off x="3243547" y="2561473"/>
              <a:ext cx="571535" cy="737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A</a:t>
              </a:r>
              <a:endParaRPr lang="en-US" sz="2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228266-E08F-D74A-A397-E8D164B4E304}"/>
                </a:ext>
              </a:extLst>
            </p:cNvPr>
            <p:cNvSpPr txBox="1"/>
            <p:nvPr/>
          </p:nvSpPr>
          <p:spPr>
            <a:xfrm>
              <a:off x="5138848" y="2561878"/>
              <a:ext cx="555746" cy="737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B</a:t>
              </a:r>
              <a:endParaRPr lang="en-US" sz="22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4FC5DE-7E3A-F44E-BC1A-0E40B101B313}"/>
                </a:ext>
              </a:extLst>
            </p:cNvPr>
            <p:cNvCxnSpPr>
              <a:cxnSpLocks/>
              <a:stCxn id="30" idx="6"/>
              <a:endCxn id="33" idx="0"/>
            </p:cNvCxnSpPr>
            <p:nvPr/>
          </p:nvCxnSpPr>
          <p:spPr>
            <a:xfrm>
              <a:off x="5642364" y="1264016"/>
              <a:ext cx="1555018" cy="11862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D6BDBC-34B6-8448-92D1-295B68CD038F}"/>
                </a:ext>
              </a:extLst>
            </p:cNvPr>
            <p:cNvSpPr/>
            <p:nvPr/>
          </p:nvSpPr>
          <p:spPr>
            <a:xfrm>
              <a:off x="4942277" y="913971"/>
              <a:ext cx="700087" cy="7000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918F1D-7E29-9A45-BC49-84FB738E3B7F}"/>
                </a:ext>
              </a:extLst>
            </p:cNvPr>
            <p:cNvSpPr txBox="1"/>
            <p:nvPr/>
          </p:nvSpPr>
          <p:spPr>
            <a:xfrm>
              <a:off x="5624974" y="606194"/>
              <a:ext cx="1825440" cy="737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Internet</a:t>
              </a:r>
              <a:endParaRPr lang="en-US" sz="22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F267D7-D10C-B547-A8BD-6862AF3F074A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5292321" y="1614059"/>
              <a:ext cx="0" cy="8530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1D139B-20A8-D642-87CB-4038B1840A5E}"/>
                </a:ext>
              </a:extLst>
            </p:cNvPr>
            <p:cNvSpPr/>
            <p:nvPr/>
          </p:nvSpPr>
          <p:spPr>
            <a:xfrm>
              <a:off x="6847338" y="2450306"/>
              <a:ext cx="700087" cy="7000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0AC2F5-9C93-B846-9045-46864BE80F93}"/>
                </a:ext>
              </a:extLst>
            </p:cNvPr>
            <p:cNvSpPr txBox="1"/>
            <p:nvPr/>
          </p:nvSpPr>
          <p:spPr>
            <a:xfrm>
              <a:off x="6966872" y="2592923"/>
              <a:ext cx="550484" cy="737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C</a:t>
              </a:r>
              <a:endParaRPr lang="en-US" sz="22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6D039C-6DF6-3E42-8C9B-3B1A4F1C116A}"/>
                </a:ext>
              </a:extLst>
            </p:cNvPr>
            <p:cNvCxnSpPr>
              <a:cxnSpLocks/>
              <a:stCxn id="25" idx="0"/>
              <a:endCxn id="30" idx="2"/>
            </p:cNvCxnSpPr>
            <p:nvPr/>
          </p:nvCxnSpPr>
          <p:spPr>
            <a:xfrm flipV="1">
              <a:off x="3450433" y="1264016"/>
              <a:ext cx="1491845" cy="11934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D4F10A7-1B6D-D84C-B7E6-B6DEC01544F8}"/>
              </a:ext>
            </a:extLst>
          </p:cNvPr>
          <p:cNvGrpSpPr/>
          <p:nvPr/>
        </p:nvGrpSpPr>
        <p:grpSpPr>
          <a:xfrm>
            <a:off x="9499889" y="2955940"/>
            <a:ext cx="2761140" cy="2062829"/>
            <a:chOff x="3145432" y="1285449"/>
            <a:chExt cx="4422393" cy="341065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D9933FC-DA4B-9143-A04B-13480175AF1C}"/>
                </a:ext>
              </a:extLst>
            </p:cNvPr>
            <p:cNvSpPr/>
            <p:nvPr/>
          </p:nvSpPr>
          <p:spPr>
            <a:xfrm>
              <a:off x="3824938" y="2471738"/>
              <a:ext cx="700087" cy="7000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43F09BD-B090-4047-8F9D-7BA7A05AD8EC}"/>
                </a:ext>
              </a:extLst>
            </p:cNvPr>
            <p:cNvSpPr/>
            <p:nvPr/>
          </p:nvSpPr>
          <p:spPr>
            <a:xfrm>
              <a:off x="4942802" y="2466512"/>
              <a:ext cx="700087" cy="7000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328C99-310A-2F4D-BC83-474F7E0E9C89}"/>
                </a:ext>
              </a:extLst>
            </p:cNvPr>
            <p:cNvSpPr txBox="1"/>
            <p:nvPr/>
          </p:nvSpPr>
          <p:spPr>
            <a:xfrm>
              <a:off x="3952446" y="2578503"/>
              <a:ext cx="557651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A</a:t>
              </a:r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3D8DCF-C872-594F-985C-89B561D95348}"/>
                </a:ext>
              </a:extLst>
            </p:cNvPr>
            <p:cNvSpPr txBox="1"/>
            <p:nvPr/>
          </p:nvSpPr>
          <p:spPr>
            <a:xfrm>
              <a:off x="5063956" y="2581618"/>
              <a:ext cx="542247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B</a:t>
              </a:r>
              <a:endParaRPr lang="en-US" sz="2200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79E076D-641F-8E49-BFBB-F370E0D568C9}"/>
                </a:ext>
              </a:extLst>
            </p:cNvPr>
            <p:cNvCxnSpPr>
              <a:cxnSpLocks/>
              <a:stCxn id="43" idx="6"/>
              <a:endCxn id="46" idx="0"/>
            </p:cNvCxnSpPr>
            <p:nvPr/>
          </p:nvCxnSpPr>
          <p:spPr>
            <a:xfrm>
              <a:off x="5642364" y="1635493"/>
              <a:ext cx="763057" cy="831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9449F45-24A4-4F45-9219-1812009E32CE}"/>
                </a:ext>
              </a:extLst>
            </p:cNvPr>
            <p:cNvSpPr/>
            <p:nvPr/>
          </p:nvSpPr>
          <p:spPr>
            <a:xfrm>
              <a:off x="4942277" y="1285449"/>
              <a:ext cx="700087" cy="7000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67BD53-6BD5-514C-96E9-21FBB374C5D7}"/>
                </a:ext>
              </a:extLst>
            </p:cNvPr>
            <p:cNvSpPr txBox="1"/>
            <p:nvPr/>
          </p:nvSpPr>
          <p:spPr>
            <a:xfrm>
              <a:off x="5641840" y="1313595"/>
              <a:ext cx="1781098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Internet</a:t>
              </a:r>
              <a:endParaRPr lang="en-US" sz="2200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9CE7E4-F58E-7343-855B-59D5983569A2}"/>
                </a:ext>
              </a:extLst>
            </p:cNvPr>
            <p:cNvCxnSpPr>
              <a:cxnSpLocks/>
              <a:stCxn id="43" idx="4"/>
              <a:endCxn id="39" idx="0"/>
            </p:cNvCxnSpPr>
            <p:nvPr/>
          </p:nvCxnSpPr>
          <p:spPr>
            <a:xfrm>
              <a:off x="5292321" y="1985537"/>
              <a:ext cx="525" cy="4809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F383546-EC33-0C44-B554-2D5B188611B9}"/>
                </a:ext>
              </a:extLst>
            </p:cNvPr>
            <p:cNvSpPr/>
            <p:nvPr/>
          </p:nvSpPr>
          <p:spPr>
            <a:xfrm>
              <a:off x="6055377" y="2466522"/>
              <a:ext cx="700087" cy="7000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C3D451-E5B2-6C4D-BA4E-B24DED1519B8}"/>
                </a:ext>
              </a:extLst>
            </p:cNvPr>
            <p:cNvSpPr txBox="1"/>
            <p:nvPr/>
          </p:nvSpPr>
          <p:spPr>
            <a:xfrm>
              <a:off x="6188195" y="2558990"/>
              <a:ext cx="537112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C</a:t>
              </a:r>
              <a:endParaRPr lang="en-US" sz="2200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D917288-CC17-1D4B-9DFD-2C7E417D67AB}"/>
                </a:ext>
              </a:extLst>
            </p:cNvPr>
            <p:cNvCxnSpPr>
              <a:cxnSpLocks/>
              <a:stCxn id="38" idx="0"/>
              <a:endCxn id="43" idx="2"/>
            </p:cNvCxnSpPr>
            <p:nvPr/>
          </p:nvCxnSpPr>
          <p:spPr>
            <a:xfrm flipV="1">
              <a:off x="4174982" y="1635493"/>
              <a:ext cx="767295" cy="8362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16EBA3D-8167-A34D-B21D-9E7CB9BF2EAC}"/>
                </a:ext>
              </a:extLst>
            </p:cNvPr>
            <p:cNvSpPr/>
            <p:nvPr/>
          </p:nvSpPr>
          <p:spPr>
            <a:xfrm>
              <a:off x="3824938" y="3860399"/>
              <a:ext cx="700087" cy="7000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0D5311A-0163-E04B-A417-AC3009A58E15}"/>
                </a:ext>
              </a:extLst>
            </p:cNvPr>
            <p:cNvSpPr/>
            <p:nvPr/>
          </p:nvSpPr>
          <p:spPr>
            <a:xfrm>
              <a:off x="4941752" y="3860888"/>
              <a:ext cx="700087" cy="7000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1BC9C6-2946-5F4F-9E8B-481D6738BAFF}"/>
                </a:ext>
              </a:extLst>
            </p:cNvPr>
            <p:cNvSpPr txBox="1"/>
            <p:nvPr/>
          </p:nvSpPr>
          <p:spPr>
            <a:xfrm>
              <a:off x="3946171" y="3983684"/>
              <a:ext cx="288862" cy="712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/>
                <a:t>D</a:t>
              </a:r>
              <a:endParaRPr lang="en-US" sz="22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88CB3E-0860-B14E-9AC3-933557C7452E}"/>
                </a:ext>
              </a:extLst>
            </p:cNvPr>
            <p:cNvSpPr txBox="1"/>
            <p:nvPr/>
          </p:nvSpPr>
          <p:spPr>
            <a:xfrm>
              <a:off x="5063957" y="3954626"/>
              <a:ext cx="282450" cy="712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/>
                <a:t>E</a:t>
              </a:r>
              <a:endParaRPr lang="en-US" sz="2200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933C8E7-566D-3B49-B601-3ED0B999FBA2}"/>
                </a:ext>
              </a:extLst>
            </p:cNvPr>
            <p:cNvCxnSpPr>
              <a:cxnSpLocks/>
              <a:stCxn id="46" idx="4"/>
              <a:endCxn id="55" idx="0"/>
            </p:cNvCxnSpPr>
            <p:nvPr/>
          </p:nvCxnSpPr>
          <p:spPr>
            <a:xfrm>
              <a:off x="6405421" y="3166610"/>
              <a:ext cx="6656" cy="6962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27DDDF-CF22-034C-B89A-77675CEE16E5}"/>
                </a:ext>
              </a:extLst>
            </p:cNvPr>
            <p:cNvCxnSpPr>
              <a:cxnSpLocks/>
              <a:stCxn id="50" idx="0"/>
              <a:endCxn id="39" idx="4"/>
            </p:cNvCxnSpPr>
            <p:nvPr/>
          </p:nvCxnSpPr>
          <p:spPr>
            <a:xfrm flipV="1">
              <a:off x="5291796" y="3166600"/>
              <a:ext cx="1050" cy="6942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2BF1033-36CE-2C41-B7AA-07CC883EA018}"/>
                </a:ext>
              </a:extLst>
            </p:cNvPr>
            <p:cNvSpPr/>
            <p:nvPr/>
          </p:nvSpPr>
          <p:spPr>
            <a:xfrm>
              <a:off x="6062033" y="3862813"/>
              <a:ext cx="700087" cy="7000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C59C-9EA8-D74E-886F-E3018AE141EE}"/>
                </a:ext>
              </a:extLst>
            </p:cNvPr>
            <p:cNvSpPr txBox="1"/>
            <p:nvPr/>
          </p:nvSpPr>
          <p:spPr>
            <a:xfrm>
              <a:off x="6188195" y="3976728"/>
              <a:ext cx="282450" cy="712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/>
                <a:t>F</a:t>
              </a:r>
              <a:endParaRPr lang="en-US" sz="22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5A68814-F396-6E44-BBA4-7A740A2F06BE}"/>
                </a:ext>
              </a:extLst>
            </p:cNvPr>
            <p:cNvCxnSpPr>
              <a:cxnSpLocks/>
              <a:stCxn id="49" idx="0"/>
              <a:endCxn id="38" idx="4"/>
            </p:cNvCxnSpPr>
            <p:nvPr/>
          </p:nvCxnSpPr>
          <p:spPr>
            <a:xfrm flipV="1">
              <a:off x="4174982" y="3171826"/>
              <a:ext cx="0" cy="6885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D570F0-82B7-A741-A911-713D072B5206}"/>
                </a:ext>
              </a:extLst>
            </p:cNvPr>
            <p:cNvSpPr txBox="1"/>
            <p:nvPr/>
          </p:nvSpPr>
          <p:spPr>
            <a:xfrm>
              <a:off x="4172565" y="3491067"/>
              <a:ext cx="1176409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T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=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5</a:t>
              </a:r>
              <a:endParaRPr lang="en-US" sz="2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37A04C-65B4-BC47-A53A-742ACB780F8A}"/>
                </a:ext>
              </a:extLst>
            </p:cNvPr>
            <p:cNvSpPr txBox="1"/>
            <p:nvPr/>
          </p:nvSpPr>
          <p:spPr>
            <a:xfrm>
              <a:off x="3145432" y="3128312"/>
              <a:ext cx="1163572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F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=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5</a:t>
              </a:r>
              <a:endParaRPr lang="en-US" sz="2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8E8E03-7824-4347-B6A4-5164DD66700D}"/>
                </a:ext>
              </a:extLst>
            </p:cNvPr>
            <p:cNvSpPr txBox="1"/>
            <p:nvPr/>
          </p:nvSpPr>
          <p:spPr>
            <a:xfrm>
              <a:off x="5228466" y="3449960"/>
              <a:ext cx="1176409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T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=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4</a:t>
              </a:r>
              <a:endParaRPr lang="en-US" sz="2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9CFD46-C852-C54A-A685-61211789BF69}"/>
                </a:ext>
              </a:extLst>
            </p:cNvPr>
            <p:cNvSpPr txBox="1"/>
            <p:nvPr/>
          </p:nvSpPr>
          <p:spPr>
            <a:xfrm>
              <a:off x="4211031" y="3087205"/>
              <a:ext cx="1163572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F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=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4</a:t>
              </a:r>
              <a:endParaRPr lang="en-US" sz="2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F6B7FC-598D-A64E-B1B5-EBE91F8FDBDB}"/>
                </a:ext>
              </a:extLst>
            </p:cNvPr>
            <p:cNvSpPr txBox="1"/>
            <p:nvPr/>
          </p:nvSpPr>
          <p:spPr>
            <a:xfrm>
              <a:off x="6391416" y="3485159"/>
              <a:ext cx="1176409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T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=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3</a:t>
              </a:r>
              <a:endParaRPr lang="en-US" sz="2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98980C-9762-924B-B2BF-F23A6C3069D7}"/>
                </a:ext>
              </a:extLst>
            </p:cNvPr>
            <p:cNvSpPr txBox="1"/>
            <p:nvPr/>
          </p:nvSpPr>
          <p:spPr>
            <a:xfrm>
              <a:off x="5498477" y="3047019"/>
              <a:ext cx="1163572" cy="71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F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=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3</a:t>
              </a:r>
              <a:endParaRPr lang="en-US" sz="2200" dirty="0"/>
            </a:p>
          </p:txBody>
        </p:sp>
      </p:grpSp>
      <p:pic>
        <p:nvPicPr>
          <p:cNvPr id="90" name="Picture 89" descr="A picture containing red, clock&#10;&#10;Description automatically generated">
            <a:extLst>
              <a:ext uri="{FF2B5EF4-FFF2-40B4-BE49-F238E27FC236}">
                <a16:creationId xmlns:a16="http://schemas.microsoft.com/office/drawing/2014/main" id="{E7C8B7AC-3B81-3640-99C6-17E439557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4020" y="4339029"/>
            <a:ext cx="3272246" cy="252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5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88C1B-CCA7-0C4B-9BE7-1301D7DF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Disagreement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A3637BB-6766-2942-AFB3-550867226107}"/>
              </a:ext>
            </a:extLst>
          </p:cNvPr>
          <p:cNvSpPr/>
          <p:nvPr/>
        </p:nvSpPr>
        <p:spPr>
          <a:xfrm>
            <a:off x="6079743" y="1495628"/>
            <a:ext cx="4258196" cy="42957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11221" y="183241"/>
                </a:moveTo>
                <a:arcTo wR="2309632" hR="2309632" stAng="17578615" swAng="1961160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BD4FCF4-139E-0B4F-A6A3-66C5553DBDD4}"/>
              </a:ext>
            </a:extLst>
          </p:cNvPr>
          <p:cNvSpPr/>
          <p:nvPr/>
        </p:nvSpPr>
        <p:spPr>
          <a:xfrm>
            <a:off x="9413879" y="2442169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Routing</a:t>
            </a:r>
            <a:endParaRPr lang="en-US" sz="2000" kern="1200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747E0FD-8DB2-3845-B568-354B0644A307}"/>
              </a:ext>
            </a:extLst>
          </p:cNvPr>
          <p:cNvSpPr/>
          <p:nvPr/>
        </p:nvSpPr>
        <p:spPr>
          <a:xfrm>
            <a:off x="6079743" y="1495628"/>
            <a:ext cx="4258196" cy="42957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6100" y="2188771"/>
                </a:moveTo>
                <a:arcTo wR="2309632" hR="2309632" stAng="21420023" swAng="2196012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03E44E0-3921-4043-802F-3E76AD7A8FFC}"/>
              </a:ext>
            </a:extLst>
          </p:cNvPr>
          <p:cNvSpPr/>
          <p:nvPr/>
        </p:nvSpPr>
        <p:spPr>
          <a:xfrm>
            <a:off x="8640439" y="4843569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Stability</a:t>
            </a:r>
            <a:endParaRPr lang="en-US" sz="2000" kern="120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7DB017E-D8FD-B645-9EC7-26F43A99D9E4}"/>
              </a:ext>
            </a:extLst>
          </p:cNvPr>
          <p:cNvSpPr/>
          <p:nvPr/>
        </p:nvSpPr>
        <p:spPr>
          <a:xfrm>
            <a:off x="6079743" y="1495628"/>
            <a:ext cx="4258196" cy="42957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768653" y="4573192"/>
                </a:moveTo>
                <a:arcTo wR="2309632" hR="2309632" stAng="4712195" swAng="1375609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9454A39-D962-9A46-AC67-5AA02CD373F0}"/>
              </a:ext>
            </a:extLst>
          </p:cNvPr>
          <p:cNvSpPr/>
          <p:nvPr/>
        </p:nvSpPr>
        <p:spPr>
          <a:xfrm>
            <a:off x="6137533" y="4843569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Client</a:t>
            </a:r>
            <a:r>
              <a:rPr lang="zh-CN" altLang="en-US" sz="2000" kern="1200" dirty="0"/>
              <a:t> </a:t>
            </a:r>
            <a:endParaRPr lang="en-US" sz="2000" kern="120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48C8DDE-4FB6-7140-BC89-4F1B99098961}"/>
              </a:ext>
            </a:extLst>
          </p:cNvPr>
          <p:cNvSpPr/>
          <p:nvPr/>
        </p:nvSpPr>
        <p:spPr>
          <a:xfrm>
            <a:off x="6079743" y="1495628"/>
            <a:ext cx="4258196" cy="42957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903" y="3587783"/>
                </a:moveTo>
                <a:arcTo wR="2309632" hR="2309632" stAng="8783964" swAng="2196012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D61EA39-E871-F240-9172-244DD65C856F}"/>
              </a:ext>
            </a:extLst>
          </p:cNvPr>
          <p:cNvSpPr/>
          <p:nvPr/>
        </p:nvSpPr>
        <p:spPr>
          <a:xfrm>
            <a:off x="5364093" y="2442169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Fault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tolerance</a:t>
            </a:r>
            <a:endParaRPr lang="en-US" sz="2000" kern="120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75B7D29-7B88-FF41-B6AE-157124DE3C75}"/>
              </a:ext>
            </a:extLst>
          </p:cNvPr>
          <p:cNvSpPr/>
          <p:nvPr/>
        </p:nvSpPr>
        <p:spPr>
          <a:xfrm>
            <a:off x="6079743" y="1495628"/>
            <a:ext cx="4258196" cy="42957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2491" y="1006860"/>
                </a:moveTo>
                <a:arcTo wR="2309632" hR="2309632" stAng="12860225" swAng="1961160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C7538C9-B941-2147-A851-B537491442F6}"/>
              </a:ext>
            </a:extLst>
          </p:cNvPr>
          <p:cNvSpPr/>
          <p:nvPr/>
        </p:nvSpPr>
        <p:spPr>
          <a:xfrm>
            <a:off x="7388986" y="958022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Connectivity</a:t>
            </a:r>
            <a:endParaRPr lang="en-US" sz="2000" kern="120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24300EB-64D4-B046-A642-88D3E2228359}"/>
              </a:ext>
            </a:extLst>
          </p:cNvPr>
          <p:cNvSpPr/>
          <p:nvPr/>
        </p:nvSpPr>
        <p:spPr>
          <a:xfrm>
            <a:off x="10280148" y="1708189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Determined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by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logic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and</a:t>
            </a:r>
            <a:r>
              <a:rPr lang="zh-CN" altLang="en-US" sz="2000" kern="1200" dirty="0"/>
              <a:t> </a:t>
            </a:r>
            <a:r>
              <a:rPr lang="en-US" altLang="zh-CN" sz="2000" dirty="0"/>
              <a:t>load</a:t>
            </a:r>
            <a:r>
              <a:rPr lang="zh-CN" altLang="en-US" sz="2000" dirty="0"/>
              <a:t> </a:t>
            </a:r>
            <a:r>
              <a:rPr lang="en-US" altLang="zh-CN" sz="2000" dirty="0"/>
              <a:t>topology</a:t>
            </a:r>
            <a:endParaRPr lang="en-US" sz="2000" kern="12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4E1D247-D39C-5743-91D4-3C951880B81A}"/>
              </a:ext>
            </a:extLst>
          </p:cNvPr>
          <p:cNvSpPr/>
          <p:nvPr/>
        </p:nvSpPr>
        <p:spPr>
          <a:xfrm>
            <a:off x="8208840" y="285104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Disconnect</a:t>
            </a:r>
            <a:r>
              <a:rPr lang="zh-CN" altLang="en-US" sz="2000" kern="1200" dirty="0"/>
              <a:t> </a:t>
            </a:r>
            <a:r>
              <a:rPr lang="en-US" altLang="zh-CN" sz="2000" dirty="0"/>
              <a:t>network</a:t>
            </a:r>
            <a:endParaRPr lang="en-US" sz="2000" kern="1200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078E0F76-63BB-574E-939E-CCE10186BA81}"/>
              </a:ext>
            </a:extLst>
          </p:cNvPr>
          <p:cNvSpPr/>
          <p:nvPr/>
        </p:nvSpPr>
        <p:spPr>
          <a:xfrm>
            <a:off x="9411959" y="5497684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dirty="0"/>
              <a:t>L</a:t>
            </a:r>
            <a:r>
              <a:rPr lang="en-US" altLang="zh-CN" sz="2300" kern="1200" dirty="0"/>
              <a:t>oad</a:t>
            </a:r>
            <a:r>
              <a:rPr lang="zh-CN" altLang="en-US" sz="2300" kern="1200" dirty="0"/>
              <a:t> </a:t>
            </a:r>
            <a:r>
              <a:rPr lang="en-US" altLang="zh-CN" sz="2300" kern="1200" dirty="0"/>
              <a:t>topology</a:t>
            </a:r>
            <a:r>
              <a:rPr lang="zh-CN" altLang="en-US" sz="2300" kern="1200" dirty="0"/>
              <a:t> </a:t>
            </a:r>
            <a:r>
              <a:rPr lang="en-US" altLang="zh-CN" sz="2300" kern="1200" dirty="0"/>
              <a:t>change</a:t>
            </a:r>
            <a:endParaRPr lang="en-US" sz="2300" kern="1200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309AB43-3F2C-4B43-B36A-C9C27C9DA196}"/>
              </a:ext>
            </a:extLst>
          </p:cNvPr>
          <p:cNvSpPr/>
          <p:nvPr/>
        </p:nvSpPr>
        <p:spPr>
          <a:xfrm>
            <a:off x="5359706" y="5497684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dirty="0"/>
              <a:t>Join</a:t>
            </a:r>
            <a:r>
              <a:rPr lang="zh-CN" altLang="en-US" sz="2300" dirty="0"/>
              <a:t> </a:t>
            </a:r>
            <a:r>
              <a:rPr lang="en-US" altLang="zh-CN" sz="2300" dirty="0"/>
              <a:t>and</a:t>
            </a:r>
            <a:r>
              <a:rPr lang="zh-CN" altLang="en-US" sz="2300" dirty="0"/>
              <a:t> </a:t>
            </a:r>
            <a:r>
              <a:rPr lang="en-US" altLang="zh-CN" sz="2300" dirty="0"/>
              <a:t>switch</a:t>
            </a:r>
            <a:r>
              <a:rPr lang="zh-CN" altLang="en-US" sz="2300" dirty="0"/>
              <a:t> </a:t>
            </a:r>
            <a:r>
              <a:rPr lang="en-US" altLang="zh-CN" sz="2300" dirty="0"/>
              <a:t>nodes</a:t>
            </a:r>
            <a:endParaRPr lang="en-US" sz="2300" kern="1200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30363794-0C41-5D4B-A38E-B0AF119EFD09}"/>
              </a:ext>
            </a:extLst>
          </p:cNvPr>
          <p:cNvSpPr/>
          <p:nvPr/>
        </p:nvSpPr>
        <p:spPr>
          <a:xfrm>
            <a:off x="4544238" y="1635760"/>
            <a:ext cx="1639710" cy="1075212"/>
          </a:xfrm>
          <a:custGeom>
            <a:avLst/>
            <a:gdLst>
              <a:gd name="connsiteX0" fmla="*/ 0 w 1778747"/>
              <a:gd name="connsiteY0" fmla="*/ 192701 h 1156185"/>
              <a:gd name="connsiteX1" fmla="*/ 192701 w 1778747"/>
              <a:gd name="connsiteY1" fmla="*/ 0 h 1156185"/>
              <a:gd name="connsiteX2" fmla="*/ 1586046 w 1778747"/>
              <a:gd name="connsiteY2" fmla="*/ 0 h 1156185"/>
              <a:gd name="connsiteX3" fmla="*/ 1778747 w 1778747"/>
              <a:gd name="connsiteY3" fmla="*/ 192701 h 1156185"/>
              <a:gd name="connsiteX4" fmla="*/ 1778747 w 1778747"/>
              <a:gd name="connsiteY4" fmla="*/ 963484 h 1156185"/>
              <a:gd name="connsiteX5" fmla="*/ 1586046 w 1778747"/>
              <a:gd name="connsiteY5" fmla="*/ 1156185 h 1156185"/>
              <a:gd name="connsiteX6" fmla="*/ 192701 w 1778747"/>
              <a:gd name="connsiteY6" fmla="*/ 1156185 h 1156185"/>
              <a:gd name="connsiteX7" fmla="*/ 0 w 1778747"/>
              <a:gd name="connsiteY7" fmla="*/ 963484 h 1156185"/>
              <a:gd name="connsiteX8" fmla="*/ 0 w 1778747"/>
              <a:gd name="connsiteY8" fmla="*/ 192701 h 115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747" h="1156185">
                <a:moveTo>
                  <a:pt x="0" y="192701"/>
                </a:moveTo>
                <a:cubicBezTo>
                  <a:pt x="0" y="86275"/>
                  <a:pt x="86275" y="0"/>
                  <a:pt x="192701" y="0"/>
                </a:cubicBezTo>
                <a:lnTo>
                  <a:pt x="1586046" y="0"/>
                </a:lnTo>
                <a:cubicBezTo>
                  <a:pt x="1692472" y="0"/>
                  <a:pt x="1778747" y="86275"/>
                  <a:pt x="1778747" y="192701"/>
                </a:cubicBezTo>
                <a:lnTo>
                  <a:pt x="1778747" y="963484"/>
                </a:lnTo>
                <a:cubicBezTo>
                  <a:pt x="1778747" y="1069910"/>
                  <a:pt x="1692472" y="1156185"/>
                  <a:pt x="1586046" y="1156185"/>
                </a:cubicBezTo>
                <a:lnTo>
                  <a:pt x="192701" y="1156185"/>
                </a:lnTo>
                <a:cubicBezTo>
                  <a:pt x="86275" y="1156185"/>
                  <a:pt x="0" y="1069910"/>
                  <a:pt x="0" y="963484"/>
                </a:cubicBezTo>
                <a:lnTo>
                  <a:pt x="0" y="19270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70" tIns="144070" rIns="144070" bIns="14407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Broken</a:t>
            </a:r>
            <a:r>
              <a:rPr lang="zh-CN" altLang="en-US" sz="2300" kern="1200" dirty="0"/>
              <a:t> </a:t>
            </a:r>
            <a:r>
              <a:rPr lang="en-US" altLang="zh-CN" sz="2300" kern="1200" dirty="0"/>
              <a:t>nodes</a:t>
            </a:r>
            <a:endParaRPr lang="en-US" sz="2300" kern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957A2A-6FDB-3F43-84DD-4D474181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10" y="2783401"/>
            <a:ext cx="2460518" cy="188053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7D2AA45C-A3BE-FC46-8DFD-7A94019E3F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231704"/>
                  </p:ext>
                </p:extLst>
              </p:nvPr>
            </p:nvGraphicFramePr>
            <p:xfrm>
              <a:off x="221332" y="655609"/>
              <a:ext cx="4711163" cy="5434640"/>
            </p:xfrm>
            <a:graphic>
              <a:graphicData uri="http://schemas.microsoft.com/office/powerpoint/2016/slidezoom">
                <pslz:sldZm>
                  <pslz:sldZmObj sldId="266" cId="3132731003">
                    <pslz:zmPr id="{67301A0C-FA1F-AF49-9AE2-1147F004ABEE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11163" cy="54346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2AA45C-A3BE-FC46-8DFD-7A94019E3F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332" y="655609"/>
                <a:ext cx="4711163" cy="54346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27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  <p:bldP spid="20" grpId="0" animBg="1"/>
      <p:bldP spid="31" grpId="0" animBg="1"/>
      <p:bldP spid="30" grpId="0" animBg="1"/>
      <p:bldP spid="32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3A7168-D458-FD4E-8705-4CAD91EA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Comparison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channel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assignment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approaches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Quad Arrow 5">
            <a:extLst>
              <a:ext uri="{FF2B5EF4-FFF2-40B4-BE49-F238E27FC236}">
                <a16:creationId xmlns:a16="http://schemas.microsoft.com/office/drawing/2014/main" id="{A7DDF1DD-0E17-4C44-8E74-79F9B74219D4}"/>
              </a:ext>
            </a:extLst>
          </p:cNvPr>
          <p:cNvSpPr/>
          <p:nvPr/>
        </p:nvSpPr>
        <p:spPr>
          <a:xfrm>
            <a:off x="6128544" y="801688"/>
            <a:ext cx="5230812" cy="5230812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532C087-B041-E442-B065-A70C159E9D82}"/>
              </a:ext>
            </a:extLst>
          </p:cNvPr>
          <p:cNvSpPr/>
          <p:nvPr/>
        </p:nvSpPr>
        <p:spPr>
          <a:xfrm>
            <a:off x="6468547" y="1141690"/>
            <a:ext cx="2092324" cy="2092324"/>
          </a:xfrm>
          <a:custGeom>
            <a:avLst/>
            <a:gdLst>
              <a:gd name="connsiteX0" fmla="*/ 0 w 2092324"/>
              <a:gd name="connsiteY0" fmla="*/ 348728 h 2092324"/>
              <a:gd name="connsiteX1" fmla="*/ 348728 w 2092324"/>
              <a:gd name="connsiteY1" fmla="*/ 0 h 2092324"/>
              <a:gd name="connsiteX2" fmla="*/ 1743596 w 2092324"/>
              <a:gd name="connsiteY2" fmla="*/ 0 h 2092324"/>
              <a:gd name="connsiteX3" fmla="*/ 2092324 w 2092324"/>
              <a:gd name="connsiteY3" fmla="*/ 348728 h 2092324"/>
              <a:gd name="connsiteX4" fmla="*/ 2092324 w 2092324"/>
              <a:gd name="connsiteY4" fmla="*/ 1743596 h 2092324"/>
              <a:gd name="connsiteX5" fmla="*/ 1743596 w 2092324"/>
              <a:gd name="connsiteY5" fmla="*/ 2092324 h 2092324"/>
              <a:gd name="connsiteX6" fmla="*/ 348728 w 2092324"/>
              <a:gd name="connsiteY6" fmla="*/ 2092324 h 2092324"/>
              <a:gd name="connsiteX7" fmla="*/ 0 w 2092324"/>
              <a:gd name="connsiteY7" fmla="*/ 1743596 h 2092324"/>
              <a:gd name="connsiteX8" fmla="*/ 0 w 2092324"/>
              <a:gd name="connsiteY8" fmla="*/ 348728 h 20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2324" h="2092324">
                <a:moveTo>
                  <a:pt x="0" y="348728"/>
                </a:moveTo>
                <a:cubicBezTo>
                  <a:pt x="0" y="156131"/>
                  <a:pt x="156131" y="0"/>
                  <a:pt x="348728" y="0"/>
                </a:cubicBezTo>
                <a:lnTo>
                  <a:pt x="1743596" y="0"/>
                </a:lnTo>
                <a:cubicBezTo>
                  <a:pt x="1936193" y="0"/>
                  <a:pt x="2092324" y="156131"/>
                  <a:pt x="2092324" y="348728"/>
                </a:cubicBezTo>
                <a:lnTo>
                  <a:pt x="2092324" y="1743596"/>
                </a:lnTo>
                <a:cubicBezTo>
                  <a:pt x="2092324" y="1936193"/>
                  <a:pt x="1936193" y="2092324"/>
                  <a:pt x="1743596" y="2092324"/>
                </a:cubicBezTo>
                <a:lnTo>
                  <a:pt x="348728" y="2092324"/>
                </a:lnTo>
                <a:cubicBezTo>
                  <a:pt x="156131" y="2092324"/>
                  <a:pt x="0" y="1936193"/>
                  <a:pt x="0" y="1743596"/>
                </a:cubicBezTo>
                <a:lnTo>
                  <a:pt x="0" y="348728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579" tIns="193579" rIns="193579" bIns="193579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Channel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inference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index</a:t>
            </a:r>
            <a:endParaRPr lang="en-US" sz="2400" kern="120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1930D0B-E9DE-CE40-849C-4754CD17133F}"/>
              </a:ext>
            </a:extLst>
          </p:cNvPr>
          <p:cNvSpPr/>
          <p:nvPr/>
        </p:nvSpPr>
        <p:spPr>
          <a:xfrm>
            <a:off x="8927028" y="1141690"/>
            <a:ext cx="2092324" cy="2092324"/>
          </a:xfrm>
          <a:custGeom>
            <a:avLst/>
            <a:gdLst>
              <a:gd name="connsiteX0" fmla="*/ 0 w 2092324"/>
              <a:gd name="connsiteY0" fmla="*/ 348728 h 2092324"/>
              <a:gd name="connsiteX1" fmla="*/ 348728 w 2092324"/>
              <a:gd name="connsiteY1" fmla="*/ 0 h 2092324"/>
              <a:gd name="connsiteX2" fmla="*/ 1743596 w 2092324"/>
              <a:gd name="connsiteY2" fmla="*/ 0 h 2092324"/>
              <a:gd name="connsiteX3" fmla="*/ 2092324 w 2092324"/>
              <a:gd name="connsiteY3" fmla="*/ 348728 h 2092324"/>
              <a:gd name="connsiteX4" fmla="*/ 2092324 w 2092324"/>
              <a:gd name="connsiteY4" fmla="*/ 1743596 h 2092324"/>
              <a:gd name="connsiteX5" fmla="*/ 1743596 w 2092324"/>
              <a:gd name="connsiteY5" fmla="*/ 2092324 h 2092324"/>
              <a:gd name="connsiteX6" fmla="*/ 348728 w 2092324"/>
              <a:gd name="connsiteY6" fmla="*/ 2092324 h 2092324"/>
              <a:gd name="connsiteX7" fmla="*/ 0 w 2092324"/>
              <a:gd name="connsiteY7" fmla="*/ 1743596 h 2092324"/>
              <a:gd name="connsiteX8" fmla="*/ 0 w 2092324"/>
              <a:gd name="connsiteY8" fmla="*/ 348728 h 20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2324" h="2092324">
                <a:moveTo>
                  <a:pt x="0" y="348728"/>
                </a:moveTo>
                <a:cubicBezTo>
                  <a:pt x="0" y="156131"/>
                  <a:pt x="156131" y="0"/>
                  <a:pt x="348728" y="0"/>
                </a:cubicBezTo>
                <a:lnTo>
                  <a:pt x="1743596" y="0"/>
                </a:lnTo>
                <a:cubicBezTo>
                  <a:pt x="1936193" y="0"/>
                  <a:pt x="2092324" y="156131"/>
                  <a:pt x="2092324" y="348728"/>
                </a:cubicBezTo>
                <a:lnTo>
                  <a:pt x="2092324" y="1743596"/>
                </a:lnTo>
                <a:cubicBezTo>
                  <a:pt x="2092324" y="1936193"/>
                  <a:pt x="1936193" y="2092324"/>
                  <a:pt x="1743596" y="2092324"/>
                </a:cubicBezTo>
                <a:lnTo>
                  <a:pt x="348728" y="2092324"/>
                </a:lnTo>
                <a:cubicBezTo>
                  <a:pt x="156131" y="2092324"/>
                  <a:pt x="0" y="1936193"/>
                  <a:pt x="0" y="1743596"/>
                </a:cubicBezTo>
                <a:lnTo>
                  <a:pt x="0" y="348728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579" tIns="193579" rIns="193579" bIns="193579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Connectivity-aware</a:t>
            </a:r>
            <a:endParaRPr lang="en-US" sz="2400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A3F46E9-D956-8045-A74F-291AB4D9B87F}"/>
              </a:ext>
            </a:extLst>
          </p:cNvPr>
          <p:cNvSpPr/>
          <p:nvPr/>
        </p:nvSpPr>
        <p:spPr>
          <a:xfrm>
            <a:off x="6468547" y="3600172"/>
            <a:ext cx="2092324" cy="2092324"/>
          </a:xfrm>
          <a:custGeom>
            <a:avLst/>
            <a:gdLst>
              <a:gd name="connsiteX0" fmla="*/ 0 w 2092324"/>
              <a:gd name="connsiteY0" fmla="*/ 348728 h 2092324"/>
              <a:gd name="connsiteX1" fmla="*/ 348728 w 2092324"/>
              <a:gd name="connsiteY1" fmla="*/ 0 h 2092324"/>
              <a:gd name="connsiteX2" fmla="*/ 1743596 w 2092324"/>
              <a:gd name="connsiteY2" fmla="*/ 0 h 2092324"/>
              <a:gd name="connsiteX3" fmla="*/ 2092324 w 2092324"/>
              <a:gd name="connsiteY3" fmla="*/ 348728 h 2092324"/>
              <a:gd name="connsiteX4" fmla="*/ 2092324 w 2092324"/>
              <a:gd name="connsiteY4" fmla="*/ 1743596 h 2092324"/>
              <a:gd name="connsiteX5" fmla="*/ 1743596 w 2092324"/>
              <a:gd name="connsiteY5" fmla="*/ 2092324 h 2092324"/>
              <a:gd name="connsiteX6" fmla="*/ 348728 w 2092324"/>
              <a:gd name="connsiteY6" fmla="*/ 2092324 h 2092324"/>
              <a:gd name="connsiteX7" fmla="*/ 0 w 2092324"/>
              <a:gd name="connsiteY7" fmla="*/ 1743596 h 2092324"/>
              <a:gd name="connsiteX8" fmla="*/ 0 w 2092324"/>
              <a:gd name="connsiteY8" fmla="*/ 348728 h 20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2324" h="2092324">
                <a:moveTo>
                  <a:pt x="0" y="348728"/>
                </a:moveTo>
                <a:cubicBezTo>
                  <a:pt x="0" y="156131"/>
                  <a:pt x="156131" y="0"/>
                  <a:pt x="348728" y="0"/>
                </a:cubicBezTo>
                <a:lnTo>
                  <a:pt x="1743596" y="0"/>
                </a:lnTo>
                <a:cubicBezTo>
                  <a:pt x="1936193" y="0"/>
                  <a:pt x="2092324" y="156131"/>
                  <a:pt x="2092324" y="348728"/>
                </a:cubicBezTo>
                <a:lnTo>
                  <a:pt x="2092324" y="1743596"/>
                </a:lnTo>
                <a:cubicBezTo>
                  <a:pt x="2092324" y="1936193"/>
                  <a:pt x="1936193" y="2092324"/>
                  <a:pt x="1743596" y="2092324"/>
                </a:cubicBezTo>
                <a:lnTo>
                  <a:pt x="348728" y="2092324"/>
                </a:lnTo>
                <a:cubicBezTo>
                  <a:pt x="156131" y="2092324"/>
                  <a:pt x="0" y="1936193"/>
                  <a:pt x="0" y="1743596"/>
                </a:cubicBezTo>
                <a:lnTo>
                  <a:pt x="0" y="348728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579" tIns="193579" rIns="193579" bIns="193579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Routing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aware</a:t>
            </a:r>
            <a:endParaRPr lang="en-US" sz="24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4D76359-3C3B-1849-A314-E04C4C940754}"/>
              </a:ext>
            </a:extLst>
          </p:cNvPr>
          <p:cNvSpPr/>
          <p:nvPr/>
        </p:nvSpPr>
        <p:spPr>
          <a:xfrm>
            <a:off x="8927028" y="3600172"/>
            <a:ext cx="2092324" cy="2092324"/>
          </a:xfrm>
          <a:custGeom>
            <a:avLst/>
            <a:gdLst>
              <a:gd name="connsiteX0" fmla="*/ 0 w 2092324"/>
              <a:gd name="connsiteY0" fmla="*/ 348728 h 2092324"/>
              <a:gd name="connsiteX1" fmla="*/ 348728 w 2092324"/>
              <a:gd name="connsiteY1" fmla="*/ 0 h 2092324"/>
              <a:gd name="connsiteX2" fmla="*/ 1743596 w 2092324"/>
              <a:gd name="connsiteY2" fmla="*/ 0 h 2092324"/>
              <a:gd name="connsiteX3" fmla="*/ 2092324 w 2092324"/>
              <a:gd name="connsiteY3" fmla="*/ 348728 h 2092324"/>
              <a:gd name="connsiteX4" fmla="*/ 2092324 w 2092324"/>
              <a:gd name="connsiteY4" fmla="*/ 1743596 h 2092324"/>
              <a:gd name="connsiteX5" fmla="*/ 1743596 w 2092324"/>
              <a:gd name="connsiteY5" fmla="*/ 2092324 h 2092324"/>
              <a:gd name="connsiteX6" fmla="*/ 348728 w 2092324"/>
              <a:gd name="connsiteY6" fmla="*/ 2092324 h 2092324"/>
              <a:gd name="connsiteX7" fmla="*/ 0 w 2092324"/>
              <a:gd name="connsiteY7" fmla="*/ 1743596 h 2092324"/>
              <a:gd name="connsiteX8" fmla="*/ 0 w 2092324"/>
              <a:gd name="connsiteY8" fmla="*/ 348728 h 20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2324" h="2092324">
                <a:moveTo>
                  <a:pt x="0" y="348728"/>
                </a:moveTo>
                <a:cubicBezTo>
                  <a:pt x="0" y="156131"/>
                  <a:pt x="156131" y="0"/>
                  <a:pt x="348728" y="0"/>
                </a:cubicBezTo>
                <a:lnTo>
                  <a:pt x="1743596" y="0"/>
                </a:lnTo>
                <a:cubicBezTo>
                  <a:pt x="1936193" y="0"/>
                  <a:pt x="2092324" y="156131"/>
                  <a:pt x="2092324" y="348728"/>
                </a:cubicBezTo>
                <a:lnTo>
                  <a:pt x="2092324" y="1743596"/>
                </a:lnTo>
                <a:cubicBezTo>
                  <a:pt x="2092324" y="1936193"/>
                  <a:pt x="1936193" y="2092324"/>
                  <a:pt x="1743596" y="2092324"/>
                </a:cubicBezTo>
                <a:lnTo>
                  <a:pt x="348728" y="2092324"/>
                </a:lnTo>
                <a:cubicBezTo>
                  <a:pt x="156131" y="2092324"/>
                  <a:pt x="0" y="1936193"/>
                  <a:pt x="0" y="1743596"/>
                </a:cubicBezTo>
                <a:lnTo>
                  <a:pt x="0" y="348728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579" tIns="193579" rIns="193579" bIns="193579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Joint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multicast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routing</a:t>
            </a:r>
            <a:endParaRPr lang="en-US" sz="2400" kern="1200" dirty="0"/>
          </a:p>
        </p:txBody>
      </p:sp>
    </p:spTree>
    <p:extLst>
      <p:ext uri="{BB962C8B-B14F-4D97-AF65-F5344CB8AC3E}">
        <p14:creationId xmlns:p14="http://schemas.microsoft.com/office/powerpoint/2010/main" val="94480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4C73A-FCA2-B64D-B0C1-CEC8A107B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70" y="1456377"/>
            <a:ext cx="3669161" cy="365803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Channel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inference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index and connectivity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approach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BF958E-7F5D-274E-8105-97F4BBEDCEB0}"/>
              </a:ext>
            </a:extLst>
          </p:cNvPr>
          <p:cNvGrpSpPr/>
          <p:nvPr/>
        </p:nvGrpSpPr>
        <p:grpSpPr>
          <a:xfrm>
            <a:off x="5319085" y="370361"/>
            <a:ext cx="6586489" cy="969930"/>
            <a:chOff x="5319085" y="761399"/>
            <a:chExt cx="6586489" cy="96993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790FD35-B7B4-FD4B-A346-45B243B2331A}"/>
                </a:ext>
              </a:extLst>
            </p:cNvPr>
            <p:cNvSpPr/>
            <p:nvPr/>
          </p:nvSpPr>
          <p:spPr>
            <a:xfrm>
              <a:off x="5319085" y="953279"/>
              <a:ext cx="6586489" cy="778050"/>
            </a:xfrm>
            <a:custGeom>
              <a:avLst/>
              <a:gdLst>
                <a:gd name="connsiteX0" fmla="*/ 0 w 6586489"/>
                <a:gd name="connsiteY0" fmla="*/ 0 h 778050"/>
                <a:gd name="connsiteX1" fmla="*/ 6586489 w 6586489"/>
                <a:gd name="connsiteY1" fmla="*/ 0 h 778050"/>
                <a:gd name="connsiteX2" fmla="*/ 6586489 w 6586489"/>
                <a:gd name="connsiteY2" fmla="*/ 778050 h 778050"/>
                <a:gd name="connsiteX3" fmla="*/ 0 w 6586489"/>
                <a:gd name="connsiteY3" fmla="*/ 778050 h 778050"/>
                <a:gd name="connsiteX4" fmla="*/ 0 w 6586489"/>
                <a:gd name="connsiteY4" fmla="*/ 0 h 7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489" h="778050">
                  <a:moveTo>
                    <a:pt x="0" y="0"/>
                  </a:moveTo>
                  <a:lnTo>
                    <a:pt x="6586489" y="0"/>
                  </a:lnTo>
                  <a:lnTo>
                    <a:pt x="6586489" y="778050"/>
                  </a:lnTo>
                  <a:lnTo>
                    <a:pt x="0" y="7780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1185" tIns="270764" rIns="511185" bIns="9245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1300" kern="1200" dirty="0"/>
                <a:t>Minimize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total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network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inference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which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refers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to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number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of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nodes/links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sharing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same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channel</a:t>
              </a:r>
              <a:endParaRPr lang="en-US" sz="1300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292FC8-8966-C746-8EDB-ACD521841FCF}"/>
                </a:ext>
              </a:extLst>
            </p:cNvPr>
            <p:cNvSpPr/>
            <p:nvPr/>
          </p:nvSpPr>
          <p:spPr>
            <a:xfrm>
              <a:off x="5648409" y="761399"/>
              <a:ext cx="4610542" cy="383760"/>
            </a:xfrm>
            <a:custGeom>
              <a:avLst/>
              <a:gdLst>
                <a:gd name="connsiteX0" fmla="*/ 0 w 4610542"/>
                <a:gd name="connsiteY0" fmla="*/ 63961 h 383760"/>
                <a:gd name="connsiteX1" fmla="*/ 63961 w 4610542"/>
                <a:gd name="connsiteY1" fmla="*/ 0 h 383760"/>
                <a:gd name="connsiteX2" fmla="*/ 4546581 w 4610542"/>
                <a:gd name="connsiteY2" fmla="*/ 0 h 383760"/>
                <a:gd name="connsiteX3" fmla="*/ 4610542 w 4610542"/>
                <a:gd name="connsiteY3" fmla="*/ 63961 h 383760"/>
                <a:gd name="connsiteX4" fmla="*/ 4610542 w 4610542"/>
                <a:gd name="connsiteY4" fmla="*/ 319799 h 383760"/>
                <a:gd name="connsiteX5" fmla="*/ 4546581 w 4610542"/>
                <a:gd name="connsiteY5" fmla="*/ 383760 h 383760"/>
                <a:gd name="connsiteX6" fmla="*/ 63961 w 4610542"/>
                <a:gd name="connsiteY6" fmla="*/ 383760 h 383760"/>
                <a:gd name="connsiteX7" fmla="*/ 0 w 4610542"/>
                <a:gd name="connsiteY7" fmla="*/ 319799 h 383760"/>
                <a:gd name="connsiteX8" fmla="*/ 0 w 4610542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42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4546581" y="0"/>
                  </a:lnTo>
                  <a:cubicBezTo>
                    <a:pt x="4581906" y="0"/>
                    <a:pt x="4610542" y="28636"/>
                    <a:pt x="4610542" y="63961"/>
                  </a:cubicBezTo>
                  <a:lnTo>
                    <a:pt x="4610542" y="319799"/>
                  </a:lnTo>
                  <a:cubicBezTo>
                    <a:pt x="4610542" y="355124"/>
                    <a:pt x="4581906" y="383760"/>
                    <a:pt x="4546581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002" tIns="18734" rIns="193002" bIns="18734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300" kern="1200" dirty="0"/>
                <a:t>Interference-aware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channel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assignment</a:t>
              </a:r>
              <a:endParaRPr lang="en-US" sz="13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85E261-0C79-C84D-9263-4D0023B653B5}"/>
              </a:ext>
            </a:extLst>
          </p:cNvPr>
          <p:cNvGrpSpPr/>
          <p:nvPr/>
        </p:nvGrpSpPr>
        <p:grpSpPr>
          <a:xfrm>
            <a:off x="5319085" y="1264496"/>
            <a:ext cx="6586489" cy="969931"/>
            <a:chOff x="5319085" y="1801529"/>
            <a:chExt cx="6586489" cy="96993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45EA5C-3FBC-5745-8D0D-E9C4596D143A}"/>
                </a:ext>
              </a:extLst>
            </p:cNvPr>
            <p:cNvSpPr/>
            <p:nvPr/>
          </p:nvSpPr>
          <p:spPr>
            <a:xfrm>
              <a:off x="5319085" y="1993410"/>
              <a:ext cx="6586489" cy="778050"/>
            </a:xfrm>
            <a:custGeom>
              <a:avLst/>
              <a:gdLst>
                <a:gd name="connsiteX0" fmla="*/ 0 w 6586489"/>
                <a:gd name="connsiteY0" fmla="*/ 0 h 778050"/>
                <a:gd name="connsiteX1" fmla="*/ 6586489 w 6586489"/>
                <a:gd name="connsiteY1" fmla="*/ 0 h 778050"/>
                <a:gd name="connsiteX2" fmla="*/ 6586489 w 6586489"/>
                <a:gd name="connsiteY2" fmla="*/ 778050 h 778050"/>
                <a:gd name="connsiteX3" fmla="*/ 0 w 6586489"/>
                <a:gd name="connsiteY3" fmla="*/ 778050 h 778050"/>
                <a:gd name="connsiteX4" fmla="*/ 0 w 6586489"/>
                <a:gd name="connsiteY4" fmla="*/ 0 h 7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489" h="778050">
                  <a:moveTo>
                    <a:pt x="0" y="0"/>
                  </a:moveTo>
                  <a:lnTo>
                    <a:pt x="6586489" y="0"/>
                  </a:lnTo>
                  <a:lnTo>
                    <a:pt x="6586489" y="778050"/>
                  </a:lnTo>
                  <a:lnTo>
                    <a:pt x="0" y="7780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1689636"/>
                <a:satOff val="-4355"/>
                <a:lumOff val="-294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1185" tIns="270764" rIns="511185" bIns="9245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1300" kern="1200" dirty="0"/>
                <a:t>Load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of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each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link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is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monitored,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and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channel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of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congested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link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is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updated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by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channel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with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least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load</a:t>
              </a:r>
              <a:endParaRPr lang="en-US" sz="1300" kern="12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DC68A7D-5EC3-E341-BE2E-C0B6E71BB7E5}"/>
                </a:ext>
              </a:extLst>
            </p:cNvPr>
            <p:cNvSpPr/>
            <p:nvPr/>
          </p:nvSpPr>
          <p:spPr>
            <a:xfrm>
              <a:off x="5648409" y="1801529"/>
              <a:ext cx="4610542" cy="383760"/>
            </a:xfrm>
            <a:custGeom>
              <a:avLst/>
              <a:gdLst>
                <a:gd name="connsiteX0" fmla="*/ 0 w 4610542"/>
                <a:gd name="connsiteY0" fmla="*/ 63961 h 383760"/>
                <a:gd name="connsiteX1" fmla="*/ 63961 w 4610542"/>
                <a:gd name="connsiteY1" fmla="*/ 0 h 383760"/>
                <a:gd name="connsiteX2" fmla="*/ 4546581 w 4610542"/>
                <a:gd name="connsiteY2" fmla="*/ 0 h 383760"/>
                <a:gd name="connsiteX3" fmla="*/ 4610542 w 4610542"/>
                <a:gd name="connsiteY3" fmla="*/ 63961 h 383760"/>
                <a:gd name="connsiteX4" fmla="*/ 4610542 w 4610542"/>
                <a:gd name="connsiteY4" fmla="*/ 319799 h 383760"/>
                <a:gd name="connsiteX5" fmla="*/ 4546581 w 4610542"/>
                <a:gd name="connsiteY5" fmla="*/ 383760 h 383760"/>
                <a:gd name="connsiteX6" fmla="*/ 63961 w 4610542"/>
                <a:gd name="connsiteY6" fmla="*/ 383760 h 383760"/>
                <a:gd name="connsiteX7" fmla="*/ 0 w 4610542"/>
                <a:gd name="connsiteY7" fmla="*/ 319799 h 383760"/>
                <a:gd name="connsiteX8" fmla="*/ 0 w 4610542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42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4546581" y="0"/>
                  </a:lnTo>
                  <a:cubicBezTo>
                    <a:pt x="4581906" y="0"/>
                    <a:pt x="4610542" y="28636"/>
                    <a:pt x="4610542" y="63961"/>
                  </a:cubicBezTo>
                  <a:lnTo>
                    <a:pt x="4610542" y="319799"/>
                  </a:lnTo>
                  <a:cubicBezTo>
                    <a:pt x="4610542" y="355124"/>
                    <a:pt x="4581906" y="383760"/>
                    <a:pt x="4546581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689636"/>
                <a:satOff val="-4355"/>
                <a:lumOff val="-2941"/>
                <a:alphaOff val="0"/>
              </a:schemeClr>
            </a:fillRef>
            <a:effectRef idx="1">
              <a:schemeClr val="accent5">
                <a:hueOff val="-1689636"/>
                <a:satOff val="-4355"/>
                <a:lumOff val="-294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002" tIns="18734" rIns="193002" bIns="18734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300" kern="1200" dirty="0"/>
                <a:t>Traffic-aware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channel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assignment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D5ADDF-4A20-224D-B369-71D9AB330EDB}"/>
              </a:ext>
            </a:extLst>
          </p:cNvPr>
          <p:cNvGrpSpPr/>
          <p:nvPr/>
        </p:nvGrpSpPr>
        <p:grpSpPr>
          <a:xfrm>
            <a:off x="5319085" y="2158632"/>
            <a:ext cx="6586489" cy="969930"/>
            <a:chOff x="5319085" y="2841660"/>
            <a:chExt cx="6586489" cy="96993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B612C40-A61C-414E-B296-05D31810FE45}"/>
                </a:ext>
              </a:extLst>
            </p:cNvPr>
            <p:cNvSpPr/>
            <p:nvPr/>
          </p:nvSpPr>
          <p:spPr>
            <a:xfrm>
              <a:off x="5319085" y="3033540"/>
              <a:ext cx="6586489" cy="778050"/>
            </a:xfrm>
            <a:custGeom>
              <a:avLst/>
              <a:gdLst>
                <a:gd name="connsiteX0" fmla="*/ 0 w 6586489"/>
                <a:gd name="connsiteY0" fmla="*/ 0 h 778050"/>
                <a:gd name="connsiteX1" fmla="*/ 6586489 w 6586489"/>
                <a:gd name="connsiteY1" fmla="*/ 0 h 778050"/>
                <a:gd name="connsiteX2" fmla="*/ 6586489 w 6586489"/>
                <a:gd name="connsiteY2" fmla="*/ 778050 h 778050"/>
                <a:gd name="connsiteX3" fmla="*/ 0 w 6586489"/>
                <a:gd name="connsiteY3" fmla="*/ 778050 h 778050"/>
                <a:gd name="connsiteX4" fmla="*/ 0 w 6586489"/>
                <a:gd name="connsiteY4" fmla="*/ 0 h 7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489" h="778050">
                  <a:moveTo>
                    <a:pt x="0" y="0"/>
                  </a:moveTo>
                  <a:lnTo>
                    <a:pt x="6586489" y="0"/>
                  </a:lnTo>
                  <a:lnTo>
                    <a:pt x="6586489" y="778050"/>
                  </a:lnTo>
                  <a:lnTo>
                    <a:pt x="0" y="7780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3379271"/>
                <a:satOff val="-8710"/>
                <a:lumOff val="-588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1185" tIns="270764" rIns="511185" bIns="9245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1300" kern="1200" dirty="0"/>
                <a:t>Sum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of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end-to-end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throughput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of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all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flows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used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channel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assignment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index.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Maximize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total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throughput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between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all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pairs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of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nodes</a:t>
              </a:r>
              <a:endParaRPr lang="en-US" sz="1300" kern="120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096FC06-C1DF-354C-AACC-B8289220A18A}"/>
                </a:ext>
              </a:extLst>
            </p:cNvPr>
            <p:cNvSpPr/>
            <p:nvPr/>
          </p:nvSpPr>
          <p:spPr>
            <a:xfrm>
              <a:off x="5648409" y="2841660"/>
              <a:ext cx="4610542" cy="383760"/>
            </a:xfrm>
            <a:custGeom>
              <a:avLst/>
              <a:gdLst>
                <a:gd name="connsiteX0" fmla="*/ 0 w 4610542"/>
                <a:gd name="connsiteY0" fmla="*/ 63961 h 383760"/>
                <a:gd name="connsiteX1" fmla="*/ 63961 w 4610542"/>
                <a:gd name="connsiteY1" fmla="*/ 0 h 383760"/>
                <a:gd name="connsiteX2" fmla="*/ 4546581 w 4610542"/>
                <a:gd name="connsiteY2" fmla="*/ 0 h 383760"/>
                <a:gd name="connsiteX3" fmla="*/ 4610542 w 4610542"/>
                <a:gd name="connsiteY3" fmla="*/ 63961 h 383760"/>
                <a:gd name="connsiteX4" fmla="*/ 4610542 w 4610542"/>
                <a:gd name="connsiteY4" fmla="*/ 319799 h 383760"/>
                <a:gd name="connsiteX5" fmla="*/ 4546581 w 4610542"/>
                <a:gd name="connsiteY5" fmla="*/ 383760 h 383760"/>
                <a:gd name="connsiteX6" fmla="*/ 63961 w 4610542"/>
                <a:gd name="connsiteY6" fmla="*/ 383760 h 383760"/>
                <a:gd name="connsiteX7" fmla="*/ 0 w 4610542"/>
                <a:gd name="connsiteY7" fmla="*/ 319799 h 383760"/>
                <a:gd name="connsiteX8" fmla="*/ 0 w 4610542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42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4546581" y="0"/>
                  </a:lnTo>
                  <a:cubicBezTo>
                    <a:pt x="4581906" y="0"/>
                    <a:pt x="4610542" y="28636"/>
                    <a:pt x="4610542" y="63961"/>
                  </a:cubicBezTo>
                  <a:lnTo>
                    <a:pt x="4610542" y="319799"/>
                  </a:lnTo>
                  <a:cubicBezTo>
                    <a:pt x="4610542" y="355124"/>
                    <a:pt x="4581906" y="383760"/>
                    <a:pt x="4546581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olidFill>
              <a:srgbClr val="29E9B7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79271"/>
                <a:satOff val="-8710"/>
                <a:lumOff val="-5883"/>
                <a:alphaOff val="0"/>
              </a:schemeClr>
            </a:fillRef>
            <a:effectRef idx="1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002" tIns="18734" rIns="193002" bIns="18734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Through</a:t>
              </a:r>
              <a:r>
                <a:rPr lang="en-US" altLang="zh-CN" sz="1300" kern="1200" dirty="0"/>
                <a:t>put-aware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channel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assignment</a:t>
              </a:r>
              <a:endParaRPr lang="en-US" sz="1300" kern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2BB67-796C-B045-A57E-727123CC53F3}"/>
              </a:ext>
            </a:extLst>
          </p:cNvPr>
          <p:cNvGrpSpPr/>
          <p:nvPr/>
        </p:nvGrpSpPr>
        <p:grpSpPr>
          <a:xfrm>
            <a:off x="5319085" y="3052767"/>
            <a:ext cx="6586489" cy="969930"/>
            <a:chOff x="5319085" y="3881790"/>
            <a:chExt cx="6586489" cy="96993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BC8C17C-0ADB-4A4B-AE56-4386A3F36834}"/>
                </a:ext>
              </a:extLst>
            </p:cNvPr>
            <p:cNvSpPr/>
            <p:nvPr/>
          </p:nvSpPr>
          <p:spPr>
            <a:xfrm>
              <a:off x="5319085" y="4073670"/>
              <a:ext cx="6586489" cy="778050"/>
            </a:xfrm>
            <a:custGeom>
              <a:avLst/>
              <a:gdLst>
                <a:gd name="connsiteX0" fmla="*/ 0 w 6586489"/>
                <a:gd name="connsiteY0" fmla="*/ 0 h 778050"/>
                <a:gd name="connsiteX1" fmla="*/ 6586489 w 6586489"/>
                <a:gd name="connsiteY1" fmla="*/ 0 h 778050"/>
                <a:gd name="connsiteX2" fmla="*/ 6586489 w 6586489"/>
                <a:gd name="connsiteY2" fmla="*/ 778050 h 778050"/>
                <a:gd name="connsiteX3" fmla="*/ 0 w 6586489"/>
                <a:gd name="connsiteY3" fmla="*/ 778050 h 778050"/>
                <a:gd name="connsiteX4" fmla="*/ 0 w 6586489"/>
                <a:gd name="connsiteY4" fmla="*/ 0 h 7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489" h="778050">
                  <a:moveTo>
                    <a:pt x="0" y="0"/>
                  </a:moveTo>
                  <a:lnTo>
                    <a:pt x="6586489" y="0"/>
                  </a:lnTo>
                  <a:lnTo>
                    <a:pt x="6586489" y="778050"/>
                  </a:lnTo>
                  <a:lnTo>
                    <a:pt x="0" y="7780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5068907"/>
                <a:satOff val="-13064"/>
                <a:lumOff val="-8824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1185" tIns="270764" rIns="511185" bIns="9245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1300" kern="1200" dirty="0"/>
                <a:t>Packet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drop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and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blocking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probability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was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used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metric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to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quantify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performance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of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channel.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This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metric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is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used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to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reduce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transmission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delay.</a:t>
              </a:r>
              <a:endParaRPr lang="en-US" sz="1300" kern="120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E72F2B0-F7D9-1C49-AAE0-B83FE1576B70}"/>
                </a:ext>
              </a:extLst>
            </p:cNvPr>
            <p:cNvSpPr/>
            <p:nvPr/>
          </p:nvSpPr>
          <p:spPr>
            <a:xfrm>
              <a:off x="5648409" y="3881790"/>
              <a:ext cx="4610542" cy="383760"/>
            </a:xfrm>
            <a:custGeom>
              <a:avLst/>
              <a:gdLst>
                <a:gd name="connsiteX0" fmla="*/ 0 w 4610542"/>
                <a:gd name="connsiteY0" fmla="*/ 63961 h 383760"/>
                <a:gd name="connsiteX1" fmla="*/ 63961 w 4610542"/>
                <a:gd name="connsiteY1" fmla="*/ 0 h 383760"/>
                <a:gd name="connsiteX2" fmla="*/ 4546581 w 4610542"/>
                <a:gd name="connsiteY2" fmla="*/ 0 h 383760"/>
                <a:gd name="connsiteX3" fmla="*/ 4610542 w 4610542"/>
                <a:gd name="connsiteY3" fmla="*/ 63961 h 383760"/>
                <a:gd name="connsiteX4" fmla="*/ 4610542 w 4610542"/>
                <a:gd name="connsiteY4" fmla="*/ 319799 h 383760"/>
                <a:gd name="connsiteX5" fmla="*/ 4546581 w 4610542"/>
                <a:gd name="connsiteY5" fmla="*/ 383760 h 383760"/>
                <a:gd name="connsiteX6" fmla="*/ 63961 w 4610542"/>
                <a:gd name="connsiteY6" fmla="*/ 383760 h 383760"/>
                <a:gd name="connsiteX7" fmla="*/ 0 w 4610542"/>
                <a:gd name="connsiteY7" fmla="*/ 319799 h 383760"/>
                <a:gd name="connsiteX8" fmla="*/ 0 w 4610542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42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4546581" y="0"/>
                  </a:lnTo>
                  <a:cubicBezTo>
                    <a:pt x="4581906" y="0"/>
                    <a:pt x="4610542" y="28636"/>
                    <a:pt x="4610542" y="63961"/>
                  </a:cubicBezTo>
                  <a:lnTo>
                    <a:pt x="4610542" y="319799"/>
                  </a:lnTo>
                  <a:cubicBezTo>
                    <a:pt x="4610542" y="355124"/>
                    <a:pt x="4581906" y="383760"/>
                    <a:pt x="4546581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olidFill>
              <a:srgbClr val="25DF79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068907"/>
                <a:satOff val="-13064"/>
                <a:lumOff val="-8824"/>
                <a:alphaOff val="0"/>
              </a:schemeClr>
            </a:fillRef>
            <a:effectRef idx="1">
              <a:schemeClr val="accent5">
                <a:hueOff val="-5068907"/>
                <a:satOff val="-13064"/>
                <a:lumOff val="-88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002" tIns="18734" rIns="193002" bIns="18734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300" kern="1200" dirty="0"/>
                <a:t>QoS-aware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channel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assignment</a:t>
              </a:r>
              <a:endParaRPr lang="en-US" sz="13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5DE8E1-590B-424A-9DC3-44B82D816C17}"/>
              </a:ext>
            </a:extLst>
          </p:cNvPr>
          <p:cNvGrpSpPr/>
          <p:nvPr/>
        </p:nvGrpSpPr>
        <p:grpSpPr>
          <a:xfrm>
            <a:off x="5319085" y="3946902"/>
            <a:ext cx="6586489" cy="969120"/>
            <a:chOff x="5319085" y="4921920"/>
            <a:chExt cx="6586489" cy="96912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E8B7C22-FB9A-C245-8A30-78312649DD65}"/>
                </a:ext>
              </a:extLst>
            </p:cNvPr>
            <p:cNvSpPr/>
            <p:nvPr/>
          </p:nvSpPr>
          <p:spPr>
            <a:xfrm>
              <a:off x="5319085" y="5113800"/>
              <a:ext cx="6586489" cy="777240"/>
            </a:xfrm>
            <a:custGeom>
              <a:avLst/>
              <a:gdLst>
                <a:gd name="connsiteX0" fmla="*/ 0 w 6586489"/>
                <a:gd name="connsiteY0" fmla="*/ 0 h 982800"/>
                <a:gd name="connsiteX1" fmla="*/ 6586489 w 6586489"/>
                <a:gd name="connsiteY1" fmla="*/ 0 h 982800"/>
                <a:gd name="connsiteX2" fmla="*/ 6586489 w 6586489"/>
                <a:gd name="connsiteY2" fmla="*/ 982800 h 982800"/>
                <a:gd name="connsiteX3" fmla="*/ 0 w 6586489"/>
                <a:gd name="connsiteY3" fmla="*/ 982800 h 982800"/>
                <a:gd name="connsiteX4" fmla="*/ 0 w 6586489"/>
                <a:gd name="connsiteY4" fmla="*/ 0 h 98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489" h="982800">
                  <a:moveTo>
                    <a:pt x="0" y="0"/>
                  </a:moveTo>
                  <a:lnTo>
                    <a:pt x="6586489" y="0"/>
                  </a:lnTo>
                  <a:lnTo>
                    <a:pt x="6586489" y="982800"/>
                  </a:lnTo>
                  <a:lnTo>
                    <a:pt x="0" y="982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6758543"/>
                <a:satOff val="-17419"/>
                <a:lumOff val="-1176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1185" tIns="270764" rIns="511185" bIns="9245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1300" kern="1200" dirty="0"/>
                <a:t>Actual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link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capacity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in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WMN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by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considering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congestions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over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all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links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was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used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to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indicate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the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impact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on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global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network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performance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of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single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link</a:t>
              </a:r>
              <a:endParaRPr lang="en-US" sz="1300" kern="12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7271517-A0B6-E34F-8459-20AD4B6B2F9B}"/>
                </a:ext>
              </a:extLst>
            </p:cNvPr>
            <p:cNvSpPr/>
            <p:nvPr/>
          </p:nvSpPr>
          <p:spPr>
            <a:xfrm>
              <a:off x="5648409" y="4921920"/>
              <a:ext cx="4610542" cy="383760"/>
            </a:xfrm>
            <a:custGeom>
              <a:avLst/>
              <a:gdLst>
                <a:gd name="connsiteX0" fmla="*/ 0 w 4610542"/>
                <a:gd name="connsiteY0" fmla="*/ 63961 h 383760"/>
                <a:gd name="connsiteX1" fmla="*/ 63961 w 4610542"/>
                <a:gd name="connsiteY1" fmla="*/ 0 h 383760"/>
                <a:gd name="connsiteX2" fmla="*/ 4546581 w 4610542"/>
                <a:gd name="connsiteY2" fmla="*/ 0 h 383760"/>
                <a:gd name="connsiteX3" fmla="*/ 4610542 w 4610542"/>
                <a:gd name="connsiteY3" fmla="*/ 63961 h 383760"/>
                <a:gd name="connsiteX4" fmla="*/ 4610542 w 4610542"/>
                <a:gd name="connsiteY4" fmla="*/ 319799 h 383760"/>
                <a:gd name="connsiteX5" fmla="*/ 4546581 w 4610542"/>
                <a:gd name="connsiteY5" fmla="*/ 383760 h 383760"/>
                <a:gd name="connsiteX6" fmla="*/ 63961 w 4610542"/>
                <a:gd name="connsiteY6" fmla="*/ 383760 h 383760"/>
                <a:gd name="connsiteX7" fmla="*/ 0 w 4610542"/>
                <a:gd name="connsiteY7" fmla="*/ 319799 h 383760"/>
                <a:gd name="connsiteX8" fmla="*/ 0 w 4610542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42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4546581" y="0"/>
                  </a:lnTo>
                  <a:cubicBezTo>
                    <a:pt x="4581906" y="0"/>
                    <a:pt x="4610542" y="28636"/>
                    <a:pt x="4610542" y="63961"/>
                  </a:cubicBezTo>
                  <a:lnTo>
                    <a:pt x="4610542" y="319799"/>
                  </a:lnTo>
                  <a:cubicBezTo>
                    <a:pt x="4610542" y="355124"/>
                    <a:pt x="4581906" y="383760"/>
                    <a:pt x="4546581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olidFill>
              <a:srgbClr val="26CE4E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1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002" tIns="18734" rIns="193002" bIns="18734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300" kern="1200" dirty="0"/>
                <a:t>Capacity/data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rate</a:t>
              </a:r>
              <a:r>
                <a:rPr lang="zh-CN" altLang="en-US" sz="1300" kern="1200" dirty="0"/>
                <a:t> </a:t>
              </a:r>
              <a:r>
                <a:rPr lang="en-US" altLang="zh-CN" sz="1300" kern="1200" dirty="0"/>
                <a:t>aware</a:t>
              </a:r>
              <a:endParaRPr lang="en-US" sz="13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E9C3BA-611B-48E1-B6A0-67BE8516E85B}"/>
              </a:ext>
            </a:extLst>
          </p:cNvPr>
          <p:cNvGrpSpPr/>
          <p:nvPr/>
        </p:nvGrpSpPr>
        <p:grpSpPr>
          <a:xfrm>
            <a:off x="5319085" y="4840227"/>
            <a:ext cx="6586489" cy="969930"/>
            <a:chOff x="5319085" y="761399"/>
            <a:chExt cx="6586489" cy="969930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BAC7E735-1E1D-4EC6-82EC-0ABC660A4CAC}"/>
                </a:ext>
              </a:extLst>
            </p:cNvPr>
            <p:cNvSpPr/>
            <p:nvPr/>
          </p:nvSpPr>
          <p:spPr>
            <a:xfrm>
              <a:off x="5319085" y="953279"/>
              <a:ext cx="6586489" cy="778050"/>
            </a:xfrm>
            <a:custGeom>
              <a:avLst/>
              <a:gdLst>
                <a:gd name="connsiteX0" fmla="*/ 0 w 6586489"/>
                <a:gd name="connsiteY0" fmla="*/ 0 h 778050"/>
                <a:gd name="connsiteX1" fmla="*/ 6586489 w 6586489"/>
                <a:gd name="connsiteY1" fmla="*/ 0 h 778050"/>
                <a:gd name="connsiteX2" fmla="*/ 6586489 w 6586489"/>
                <a:gd name="connsiteY2" fmla="*/ 778050 h 778050"/>
                <a:gd name="connsiteX3" fmla="*/ 0 w 6586489"/>
                <a:gd name="connsiteY3" fmla="*/ 778050 h 778050"/>
                <a:gd name="connsiteX4" fmla="*/ 0 w 6586489"/>
                <a:gd name="connsiteY4" fmla="*/ 0 h 7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489" h="778050">
                  <a:moveTo>
                    <a:pt x="0" y="0"/>
                  </a:moveTo>
                  <a:lnTo>
                    <a:pt x="6586489" y="0"/>
                  </a:lnTo>
                  <a:lnTo>
                    <a:pt x="6586489" y="778050"/>
                  </a:lnTo>
                  <a:lnTo>
                    <a:pt x="0" y="7780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1185" tIns="270764" rIns="511185" bIns="92456" numCol="1" spcCol="1270" anchor="t" anchorCtr="0">
              <a:noAutofit/>
            </a:bodyPr>
            <a:lstStyle/>
            <a:p>
              <a:pPr marL="0" lvl="1" algn="l" defTabSz="5778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300" kern="1200" dirty="0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0162612-44A2-4812-809F-5AA15F3EC2FE}"/>
                </a:ext>
              </a:extLst>
            </p:cNvPr>
            <p:cNvSpPr/>
            <p:nvPr/>
          </p:nvSpPr>
          <p:spPr>
            <a:xfrm>
              <a:off x="5648409" y="761399"/>
              <a:ext cx="4610542" cy="383760"/>
            </a:xfrm>
            <a:custGeom>
              <a:avLst/>
              <a:gdLst>
                <a:gd name="connsiteX0" fmla="*/ 0 w 4610542"/>
                <a:gd name="connsiteY0" fmla="*/ 63961 h 383760"/>
                <a:gd name="connsiteX1" fmla="*/ 63961 w 4610542"/>
                <a:gd name="connsiteY1" fmla="*/ 0 h 383760"/>
                <a:gd name="connsiteX2" fmla="*/ 4546581 w 4610542"/>
                <a:gd name="connsiteY2" fmla="*/ 0 h 383760"/>
                <a:gd name="connsiteX3" fmla="*/ 4610542 w 4610542"/>
                <a:gd name="connsiteY3" fmla="*/ 63961 h 383760"/>
                <a:gd name="connsiteX4" fmla="*/ 4610542 w 4610542"/>
                <a:gd name="connsiteY4" fmla="*/ 319799 h 383760"/>
                <a:gd name="connsiteX5" fmla="*/ 4546581 w 4610542"/>
                <a:gd name="connsiteY5" fmla="*/ 383760 h 383760"/>
                <a:gd name="connsiteX6" fmla="*/ 63961 w 4610542"/>
                <a:gd name="connsiteY6" fmla="*/ 383760 h 383760"/>
                <a:gd name="connsiteX7" fmla="*/ 0 w 4610542"/>
                <a:gd name="connsiteY7" fmla="*/ 319799 h 383760"/>
                <a:gd name="connsiteX8" fmla="*/ 0 w 4610542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42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4546581" y="0"/>
                  </a:lnTo>
                  <a:cubicBezTo>
                    <a:pt x="4581906" y="0"/>
                    <a:pt x="4610542" y="28636"/>
                    <a:pt x="4610542" y="63961"/>
                  </a:cubicBezTo>
                  <a:lnTo>
                    <a:pt x="4610542" y="319799"/>
                  </a:lnTo>
                  <a:cubicBezTo>
                    <a:pt x="4610542" y="355124"/>
                    <a:pt x="4581906" y="383760"/>
                    <a:pt x="4546581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olidFill>
              <a:srgbClr val="6DD06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002" tIns="18734" rIns="193002" bIns="18734" numCol="1" spcCol="1270" anchor="ctr" anchorCtr="0">
              <a:noAutofit/>
            </a:bodyPr>
            <a:lstStyle/>
            <a:p>
              <a:pPr defTabSz="577850"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Node connectivity in dynamic channel assignment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FBD8CD-5BC5-44FC-89AD-D9B5C3B1D5E6}"/>
              </a:ext>
            </a:extLst>
          </p:cNvPr>
          <p:cNvGrpSpPr/>
          <p:nvPr/>
        </p:nvGrpSpPr>
        <p:grpSpPr>
          <a:xfrm>
            <a:off x="5319084" y="5734363"/>
            <a:ext cx="6586489" cy="969931"/>
            <a:chOff x="5319085" y="1801529"/>
            <a:chExt cx="6586489" cy="969931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987A44A-E111-4108-ABF0-2ABA4024DDF8}"/>
                </a:ext>
              </a:extLst>
            </p:cNvPr>
            <p:cNvSpPr/>
            <p:nvPr/>
          </p:nvSpPr>
          <p:spPr>
            <a:xfrm>
              <a:off x="5319085" y="1993410"/>
              <a:ext cx="6586489" cy="778050"/>
            </a:xfrm>
            <a:custGeom>
              <a:avLst/>
              <a:gdLst>
                <a:gd name="connsiteX0" fmla="*/ 0 w 6586489"/>
                <a:gd name="connsiteY0" fmla="*/ 0 h 778050"/>
                <a:gd name="connsiteX1" fmla="*/ 6586489 w 6586489"/>
                <a:gd name="connsiteY1" fmla="*/ 0 h 778050"/>
                <a:gd name="connsiteX2" fmla="*/ 6586489 w 6586489"/>
                <a:gd name="connsiteY2" fmla="*/ 778050 h 778050"/>
                <a:gd name="connsiteX3" fmla="*/ 0 w 6586489"/>
                <a:gd name="connsiteY3" fmla="*/ 778050 h 778050"/>
                <a:gd name="connsiteX4" fmla="*/ 0 w 6586489"/>
                <a:gd name="connsiteY4" fmla="*/ 0 h 7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489" h="778050">
                  <a:moveTo>
                    <a:pt x="0" y="0"/>
                  </a:moveTo>
                  <a:lnTo>
                    <a:pt x="6586489" y="0"/>
                  </a:lnTo>
                  <a:lnTo>
                    <a:pt x="6586489" y="778050"/>
                  </a:lnTo>
                  <a:lnTo>
                    <a:pt x="0" y="7780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1689636"/>
                <a:satOff val="-4355"/>
                <a:lumOff val="-294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1185" tIns="270764" rIns="511185" bIns="92456" numCol="1" spcCol="1270" anchor="t" anchorCtr="0">
              <a:noAutofit/>
            </a:bodyPr>
            <a:lstStyle/>
            <a:p>
              <a:pPr marL="0" lvl="1" algn="l" defTabSz="5778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300" kern="1200" dirty="0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69F30F6F-3A22-4490-8252-E6160E81E0A6}"/>
                </a:ext>
              </a:extLst>
            </p:cNvPr>
            <p:cNvSpPr/>
            <p:nvPr/>
          </p:nvSpPr>
          <p:spPr>
            <a:xfrm>
              <a:off x="5648409" y="1801529"/>
              <a:ext cx="4610542" cy="383760"/>
            </a:xfrm>
            <a:custGeom>
              <a:avLst/>
              <a:gdLst>
                <a:gd name="connsiteX0" fmla="*/ 0 w 4610542"/>
                <a:gd name="connsiteY0" fmla="*/ 63961 h 383760"/>
                <a:gd name="connsiteX1" fmla="*/ 63961 w 4610542"/>
                <a:gd name="connsiteY1" fmla="*/ 0 h 383760"/>
                <a:gd name="connsiteX2" fmla="*/ 4546581 w 4610542"/>
                <a:gd name="connsiteY2" fmla="*/ 0 h 383760"/>
                <a:gd name="connsiteX3" fmla="*/ 4610542 w 4610542"/>
                <a:gd name="connsiteY3" fmla="*/ 63961 h 383760"/>
                <a:gd name="connsiteX4" fmla="*/ 4610542 w 4610542"/>
                <a:gd name="connsiteY4" fmla="*/ 319799 h 383760"/>
                <a:gd name="connsiteX5" fmla="*/ 4546581 w 4610542"/>
                <a:gd name="connsiteY5" fmla="*/ 383760 h 383760"/>
                <a:gd name="connsiteX6" fmla="*/ 63961 w 4610542"/>
                <a:gd name="connsiteY6" fmla="*/ 383760 h 383760"/>
                <a:gd name="connsiteX7" fmla="*/ 0 w 4610542"/>
                <a:gd name="connsiteY7" fmla="*/ 319799 h 383760"/>
                <a:gd name="connsiteX8" fmla="*/ 0 w 4610542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42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4546581" y="0"/>
                  </a:lnTo>
                  <a:cubicBezTo>
                    <a:pt x="4581906" y="0"/>
                    <a:pt x="4610542" y="28636"/>
                    <a:pt x="4610542" y="63961"/>
                  </a:cubicBezTo>
                  <a:lnTo>
                    <a:pt x="4610542" y="319799"/>
                  </a:lnTo>
                  <a:cubicBezTo>
                    <a:pt x="4610542" y="355124"/>
                    <a:pt x="4581906" y="383760"/>
                    <a:pt x="4546581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olidFill>
              <a:srgbClr val="85D05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689636"/>
                <a:satOff val="-4355"/>
                <a:lumOff val="-2941"/>
                <a:alphaOff val="0"/>
              </a:schemeClr>
            </a:fillRef>
            <a:effectRef idx="1">
              <a:schemeClr val="accent5">
                <a:hueOff val="-1689636"/>
                <a:satOff val="-4355"/>
                <a:lumOff val="-294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002" tIns="18734" rIns="193002" bIns="18734" numCol="1" spcCol="1270" anchor="ctr" anchorCtr="0">
              <a:noAutofit/>
            </a:bodyPr>
            <a:lstStyle/>
            <a:p>
              <a:pPr defTabSz="577850"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Node connectivity in static channel assignment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0B26B-BA7D-4E4B-B37E-08FB6B2C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Joint Routing and channel assignment approaches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D6ED94E-97AF-AC49-B799-5AAA253C10B9}"/>
              </a:ext>
            </a:extLst>
          </p:cNvPr>
          <p:cNvSpPr/>
          <p:nvPr/>
        </p:nvSpPr>
        <p:spPr>
          <a:xfrm>
            <a:off x="6082111" y="1128254"/>
            <a:ext cx="5306084" cy="5037307"/>
          </a:xfrm>
          <a:custGeom>
            <a:avLst/>
            <a:gdLst>
              <a:gd name="connsiteX0" fmla="*/ 0 w 8128000"/>
              <a:gd name="connsiteY0" fmla="*/ 0 h 5564160"/>
              <a:gd name="connsiteX1" fmla="*/ 8128000 w 8128000"/>
              <a:gd name="connsiteY1" fmla="*/ 0 h 5564160"/>
              <a:gd name="connsiteX2" fmla="*/ 8128000 w 8128000"/>
              <a:gd name="connsiteY2" fmla="*/ 5564160 h 5564160"/>
              <a:gd name="connsiteX3" fmla="*/ 0 w 8128000"/>
              <a:gd name="connsiteY3" fmla="*/ 5564160 h 5564160"/>
              <a:gd name="connsiteX4" fmla="*/ 0 w 8128000"/>
              <a:gd name="connsiteY4" fmla="*/ 0 h 55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5564160">
                <a:moveTo>
                  <a:pt x="0" y="0"/>
                </a:moveTo>
                <a:lnTo>
                  <a:pt x="8128000" y="0"/>
                </a:lnTo>
                <a:lnTo>
                  <a:pt x="8128000" y="5564160"/>
                </a:lnTo>
                <a:lnTo>
                  <a:pt x="0" y="55641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91440" tIns="45720" rIns="91440" bIns="45720" numCol="1" spcCol="1270" rtlCol="0" anchor="ctr" anchorCtr="0">
            <a:normAutofit/>
          </a:bodyPr>
          <a:lstStyle/>
          <a:p>
            <a:pPr marL="228600" lvl="1" indent="-2857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</a:rPr>
              <a:t>Hyacinth-based Channel Assignment</a:t>
            </a:r>
            <a:endParaRPr lang="en-US" dirty="0">
              <a:solidFill>
                <a:srgbClr val="000000"/>
              </a:solidFill>
            </a:endParaRPr>
          </a:p>
          <a:p>
            <a:pPr marL="342900" lvl="2" indent="-228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</a:rPr>
              <a:t>Raniwala</a:t>
            </a:r>
            <a:r>
              <a:rPr lang="en-US" altLang="zh-CN" dirty="0">
                <a:solidFill>
                  <a:srgbClr val="000000"/>
                </a:solidFill>
              </a:rPr>
              <a:t> and </a:t>
            </a:r>
            <a:r>
              <a:rPr lang="en-US" altLang="zh-CN" dirty="0" err="1">
                <a:solidFill>
                  <a:srgbClr val="000000"/>
                </a:solidFill>
              </a:rPr>
              <a:t>Chiueh</a:t>
            </a:r>
            <a:r>
              <a:rPr lang="en-US" altLang="zh-CN" dirty="0">
                <a:solidFill>
                  <a:srgbClr val="000000"/>
                </a:solidFill>
              </a:rPr>
              <a:t> (2005)</a:t>
            </a:r>
            <a:endParaRPr lang="en-US" dirty="0">
              <a:solidFill>
                <a:srgbClr val="000000"/>
              </a:solidFill>
            </a:endParaRPr>
          </a:p>
          <a:p>
            <a:pPr marL="228600" lvl="1" indent="-2857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</a:rPr>
              <a:t>Load Aware Channel Assignment</a:t>
            </a:r>
            <a:endParaRPr lang="en-US" dirty="0">
              <a:solidFill>
                <a:srgbClr val="000000"/>
              </a:solidFill>
            </a:endParaRPr>
          </a:p>
          <a:p>
            <a:pPr marL="342900" lvl="2" indent="-228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</a:rPr>
              <a:t>Raniwala</a:t>
            </a:r>
            <a:r>
              <a:rPr lang="en-US" altLang="zh-CN" dirty="0">
                <a:solidFill>
                  <a:srgbClr val="000000"/>
                </a:solidFill>
              </a:rPr>
              <a:t> et al. (2004)</a:t>
            </a:r>
            <a:endParaRPr lang="en-US" dirty="0">
              <a:solidFill>
                <a:srgbClr val="000000"/>
              </a:solidFill>
            </a:endParaRPr>
          </a:p>
          <a:p>
            <a:pPr marL="228600" lvl="1" indent="-2857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</a:rPr>
              <a:t>Maxflow-based Centralized Channel Assignment</a:t>
            </a:r>
            <a:endParaRPr lang="en-US" dirty="0">
              <a:solidFill>
                <a:srgbClr val="000000"/>
              </a:solidFill>
            </a:endParaRPr>
          </a:p>
          <a:p>
            <a:pPr marL="342900" lvl="2" indent="-228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</a:rPr>
              <a:t>Skalli</a:t>
            </a:r>
            <a:r>
              <a:rPr lang="en-US" altLang="zh-CN" dirty="0">
                <a:solidFill>
                  <a:srgbClr val="000000"/>
                </a:solidFill>
              </a:rPr>
              <a:t> et al. (2007)</a:t>
            </a:r>
            <a:endParaRPr lang="en-US" dirty="0">
              <a:solidFill>
                <a:srgbClr val="000000"/>
              </a:solidFill>
            </a:endParaRPr>
          </a:p>
          <a:p>
            <a:pPr marL="228600" lvl="1" indent="-2857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</a:rPr>
              <a:t>Distributed Congestion-Aware Channel Assignment</a:t>
            </a:r>
            <a:endParaRPr lang="en-US" dirty="0">
              <a:solidFill>
                <a:srgbClr val="000000"/>
              </a:solidFill>
            </a:endParaRPr>
          </a:p>
          <a:p>
            <a:pPr marL="342900" lvl="2" indent="-228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</a:rPr>
              <a:t>Mohsenian</a:t>
            </a:r>
            <a:r>
              <a:rPr lang="en-US" altLang="zh-CN" dirty="0">
                <a:solidFill>
                  <a:srgbClr val="000000"/>
                </a:solidFill>
              </a:rPr>
              <a:t> Rad and Wong (2009)</a:t>
            </a:r>
            <a:endParaRPr lang="en-US" dirty="0">
              <a:solidFill>
                <a:srgbClr val="000000"/>
              </a:solidFill>
            </a:endParaRPr>
          </a:p>
          <a:p>
            <a:pPr marL="228600" lvl="1" indent="-2857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</a:rPr>
              <a:t>Cluster-based joint Channel Assignment and Routing Protocol</a:t>
            </a:r>
            <a:endParaRPr lang="en-US" dirty="0">
              <a:solidFill>
                <a:srgbClr val="000000"/>
              </a:solidFill>
            </a:endParaRPr>
          </a:p>
          <a:p>
            <a:pPr marL="342900" lvl="2" indent="-228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</a:rPr>
              <a:t>Mettali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Gammar</a:t>
            </a:r>
            <a:r>
              <a:rPr lang="en-US" altLang="zh-CN" dirty="0">
                <a:solidFill>
                  <a:srgbClr val="000000"/>
                </a:solidFill>
              </a:rPr>
              <a:t> and </a:t>
            </a:r>
            <a:r>
              <a:rPr lang="en-US" altLang="zh-CN" dirty="0" err="1">
                <a:solidFill>
                  <a:srgbClr val="000000"/>
                </a:solidFill>
              </a:rPr>
              <a:t>Ghannay</a:t>
            </a:r>
            <a:r>
              <a:rPr lang="en-US" altLang="zh-CN" dirty="0">
                <a:solidFill>
                  <a:srgbClr val="000000"/>
                </a:solidFill>
              </a:rPr>
              <a:t> (2005)</a:t>
            </a:r>
          </a:p>
          <a:p>
            <a:pPr marL="228600" lvl="1" indent="-2857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</a:rPr>
              <a:t>Robust Channel Assignment and Routing with Time Partitioning</a:t>
            </a:r>
            <a:endParaRPr lang="en-US" dirty="0">
              <a:solidFill>
                <a:srgbClr val="000000"/>
              </a:solidFill>
            </a:endParaRPr>
          </a:p>
          <a:p>
            <a:pPr marL="342900" lvl="2" indent="-228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Wellons and </a:t>
            </a:r>
            <a:r>
              <a:rPr lang="en-US" altLang="zh-CN" dirty="0" err="1">
                <a:solidFill>
                  <a:srgbClr val="000000"/>
                </a:solidFill>
              </a:rPr>
              <a:t>Xue</a:t>
            </a:r>
            <a:r>
              <a:rPr lang="en-US" altLang="zh-CN" dirty="0">
                <a:solidFill>
                  <a:srgbClr val="000000"/>
                </a:solidFill>
              </a:rPr>
              <a:t> ( 2014)</a:t>
            </a:r>
            <a:endParaRPr lang="en-US" dirty="0">
              <a:solidFill>
                <a:srgbClr val="000000"/>
              </a:solidFill>
            </a:endParaRPr>
          </a:p>
          <a:p>
            <a:pPr marL="228600" lvl="1" indent="-2857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000000"/>
                </a:solidFill>
              </a:rPr>
              <a:t>Joint </a:t>
            </a:r>
            <a:r>
              <a:rPr lang="en-US" altLang="zh-CN" dirty="0" err="1">
                <a:solidFill>
                  <a:srgbClr val="000000"/>
                </a:solidFill>
              </a:rPr>
              <a:t>Qos</a:t>
            </a:r>
            <a:r>
              <a:rPr lang="en-US" altLang="zh-CN" dirty="0">
                <a:solidFill>
                  <a:srgbClr val="000000"/>
                </a:solidFill>
              </a:rPr>
              <a:t> Routing and Channel Assignment</a:t>
            </a:r>
            <a:endParaRPr lang="en-US" dirty="0">
              <a:solidFill>
                <a:srgbClr val="000000"/>
              </a:solidFill>
            </a:endParaRPr>
          </a:p>
          <a:p>
            <a:pPr marL="342900" lvl="2" indent="-228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</a:rPr>
              <a:t>Bakhshi</a:t>
            </a:r>
            <a:r>
              <a:rPr lang="en-US" altLang="zh-CN" dirty="0">
                <a:solidFill>
                  <a:srgbClr val="000000"/>
                </a:solidFill>
              </a:rPr>
              <a:t> et al. (2011)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B2A4724-6909-5D45-84ED-A7AF60BD70FE}"/>
              </a:ext>
            </a:extLst>
          </p:cNvPr>
          <p:cNvSpPr/>
          <p:nvPr/>
        </p:nvSpPr>
        <p:spPr>
          <a:xfrm>
            <a:off x="3854621" y="327509"/>
            <a:ext cx="8128000" cy="638820"/>
          </a:xfrm>
          <a:custGeom>
            <a:avLst/>
            <a:gdLst>
              <a:gd name="connsiteX0" fmla="*/ 0 w 8128000"/>
              <a:gd name="connsiteY0" fmla="*/ 106472 h 638820"/>
              <a:gd name="connsiteX1" fmla="*/ 106472 w 8128000"/>
              <a:gd name="connsiteY1" fmla="*/ 0 h 638820"/>
              <a:gd name="connsiteX2" fmla="*/ 8021528 w 8128000"/>
              <a:gd name="connsiteY2" fmla="*/ 0 h 638820"/>
              <a:gd name="connsiteX3" fmla="*/ 8128000 w 8128000"/>
              <a:gd name="connsiteY3" fmla="*/ 106472 h 638820"/>
              <a:gd name="connsiteX4" fmla="*/ 8128000 w 8128000"/>
              <a:gd name="connsiteY4" fmla="*/ 532348 h 638820"/>
              <a:gd name="connsiteX5" fmla="*/ 8021528 w 8128000"/>
              <a:gd name="connsiteY5" fmla="*/ 638820 h 638820"/>
              <a:gd name="connsiteX6" fmla="*/ 106472 w 8128000"/>
              <a:gd name="connsiteY6" fmla="*/ 638820 h 638820"/>
              <a:gd name="connsiteX7" fmla="*/ 0 w 8128000"/>
              <a:gd name="connsiteY7" fmla="*/ 532348 h 638820"/>
              <a:gd name="connsiteX8" fmla="*/ 0 w 8128000"/>
              <a:gd name="connsiteY8" fmla="*/ 106472 h 63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638820">
                <a:moveTo>
                  <a:pt x="0" y="106472"/>
                </a:moveTo>
                <a:cubicBezTo>
                  <a:pt x="0" y="47669"/>
                  <a:pt x="47669" y="0"/>
                  <a:pt x="106472" y="0"/>
                </a:cubicBezTo>
                <a:lnTo>
                  <a:pt x="8021528" y="0"/>
                </a:lnTo>
                <a:cubicBezTo>
                  <a:pt x="8080331" y="0"/>
                  <a:pt x="8128000" y="47669"/>
                  <a:pt x="8128000" y="106472"/>
                </a:cubicBezTo>
                <a:lnTo>
                  <a:pt x="8128000" y="532348"/>
                </a:lnTo>
                <a:cubicBezTo>
                  <a:pt x="8128000" y="591151"/>
                  <a:pt x="8080331" y="638820"/>
                  <a:pt x="8021528" y="638820"/>
                </a:cubicBezTo>
                <a:lnTo>
                  <a:pt x="106472" y="638820"/>
                </a:lnTo>
                <a:cubicBezTo>
                  <a:pt x="47669" y="638820"/>
                  <a:pt x="0" y="591151"/>
                  <a:pt x="0" y="532348"/>
                </a:cubicBezTo>
                <a:lnTo>
                  <a:pt x="0" y="1064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25" tIns="122625" rIns="122625" bIns="122625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Joint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unicast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and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channel</a:t>
            </a:r>
            <a:r>
              <a:rPr lang="zh-CN" altLang="en-US" sz="2400" kern="1200" dirty="0"/>
              <a:t> </a:t>
            </a:r>
            <a:r>
              <a:rPr lang="en-US" altLang="zh-CN" sz="2800" kern="1200" dirty="0"/>
              <a:t>assignment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approaches</a:t>
            </a:r>
            <a:endParaRPr lang="en-US" sz="2400" kern="1200" dirty="0"/>
          </a:p>
        </p:txBody>
      </p:sp>
    </p:spTree>
    <p:extLst>
      <p:ext uri="{BB962C8B-B14F-4D97-AF65-F5344CB8AC3E}">
        <p14:creationId xmlns:p14="http://schemas.microsoft.com/office/powerpoint/2010/main" val="339622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6345BB-97FA-47AC-AE17-0AD0FCBA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54225"/>
            <a:ext cx="3668712" cy="27590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</a:rPr>
              <a:t>Generate Random Mesh Network Graph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6C51417-E636-4A85-850F-91EF50B7B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690124"/>
              </p:ext>
            </p:extLst>
          </p:nvPr>
        </p:nvGraphicFramePr>
        <p:xfrm>
          <a:off x="6091238" y="801688"/>
          <a:ext cx="5305425" cy="523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7578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EB206-C334-488C-A049-4BA6EC94D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Generate Random Mesh Network Graph nodes locations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B214-FBC7-4AA5-965E-7E920D345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391886"/>
            <a:ext cx="5306084" cy="2256311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Wireless Mesh Network Nodes Position Matrix</a:t>
            </a:r>
          </a:p>
          <a:p>
            <a:r>
              <a:rPr lang="en-US" sz="2400" dirty="0">
                <a:solidFill>
                  <a:srgbClr val="000000"/>
                </a:solidFill>
              </a:rPr>
              <a:t>Matrix dimension: 1000*3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First column is nodes id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Second column is nodes x position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Third column is nodes y position</a:t>
            </a:r>
          </a:p>
        </p:txBody>
      </p:sp>
      <p:pic>
        <p:nvPicPr>
          <p:cNvPr id="7" name="Picture 6" descr="A picture containing object, fireworks, lit&#10;&#10;Description automatically generated">
            <a:extLst>
              <a:ext uri="{FF2B5EF4-FFF2-40B4-BE49-F238E27FC236}">
                <a16:creationId xmlns:a16="http://schemas.microsoft.com/office/drawing/2014/main" id="{1E6FE735-8120-46FC-84CD-44F2EE71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996" y="2648197"/>
            <a:ext cx="4381240" cy="392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2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BF283-B39F-4520-9454-DDE18735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Generate Random Mesh Network Graph nodes locations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F3114B3-EB74-4C0C-B7F3-5864F42B5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6008" y="1512395"/>
            <a:ext cx="6725991" cy="50444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3D079F-00BA-42E4-8953-7AED1AD39DFB}"/>
              </a:ext>
            </a:extLst>
          </p:cNvPr>
          <p:cNvSpPr txBox="1"/>
          <p:nvPr/>
        </p:nvSpPr>
        <p:spPr>
          <a:xfrm>
            <a:off x="5832194" y="1158452"/>
            <a:ext cx="599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Nodes locations were generated by uniform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401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8D714B-28D9-E04D-9610-54DEBDC8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Wireless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Mesh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network-multi-channel-unicast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BE65C3-FA1D-424C-BC18-EBDE6E814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2111" y="838033"/>
            <a:ext cx="5282324" cy="47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20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8966-9B94-47B5-803C-5D063CB06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Pairwise distance between all nodes were calculated based on nodes locations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For simplicity, (1000*1000 pairs)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Nodes pairwise distance compared with communication range to determine whether it is possible to form a link or not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Link matrix dimension 1000000*5: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 first column is link index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The second column is first node index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 third column is second node index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 fourth column is pairwise distance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 fifth column is link indicator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DB79C3-5711-4EBD-8674-6EF17B80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54225"/>
            <a:ext cx="3668712" cy="275907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Generate Random Mesh Network Graph link matrix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0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510CF-4BE7-4898-990F-74FC0DC8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Generate Random Mesh Network Graph link distance matrix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AFBFD-92FC-4DEB-A9CC-0171D0B7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593766"/>
            <a:ext cx="5306084" cy="5593111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Distance between each pair of links were calculated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Link distance is calculated by the smallest distance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Four pairwise distance between each pair of nodes of two links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Link distance matrix dimension #(links*links)*5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 first column is first node id of first link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 second column is second node id of </a:t>
            </a:r>
            <a:r>
              <a:rPr lang="en-US" altLang="zh-CN" sz="2000" dirty="0">
                <a:solidFill>
                  <a:srgbClr val="000000"/>
                </a:solidFill>
              </a:rPr>
              <a:t>first</a:t>
            </a:r>
            <a:r>
              <a:rPr lang="en-US" sz="2000" dirty="0">
                <a:solidFill>
                  <a:srgbClr val="000000"/>
                </a:solidFill>
              </a:rPr>
              <a:t> link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 </a:t>
            </a:r>
            <a:r>
              <a:rPr lang="en-US" altLang="zh-CN" sz="2000" dirty="0">
                <a:solidFill>
                  <a:srgbClr val="000000"/>
                </a:solidFill>
              </a:rPr>
              <a:t>third column is first node id of second link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 fourth column is second node id of second link</a:t>
            </a:r>
          </a:p>
        </p:txBody>
      </p:sp>
    </p:spTree>
    <p:extLst>
      <p:ext uri="{BB962C8B-B14F-4D97-AF65-F5344CB8AC3E}">
        <p14:creationId xmlns:p14="http://schemas.microsoft.com/office/powerpoint/2010/main" val="2307878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7C8F66-378C-A645-8469-53F864510AEF}"/>
              </a:ext>
            </a:extLst>
          </p:cNvPr>
          <p:cNvSpPr txBox="1"/>
          <p:nvPr/>
        </p:nvSpPr>
        <p:spPr>
          <a:xfrm>
            <a:off x="407773" y="271849"/>
            <a:ext cx="4550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Channel Assignment Methods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144E11-C234-8348-80C9-4CCCB2A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54" y="2000423"/>
            <a:ext cx="5308788" cy="26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44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6B4850-AF5D-4A00-9DE5-C1E38BFF53AA}"/>
              </a:ext>
            </a:extLst>
          </p:cNvPr>
          <p:cNvSpPr txBox="1"/>
          <p:nvPr/>
        </p:nvSpPr>
        <p:spPr>
          <a:xfrm>
            <a:off x="411061" y="267136"/>
            <a:ext cx="4436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Channel Assignment Strategy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670C98-1ABE-4559-8271-4C482B78D702}"/>
              </a:ext>
            </a:extLst>
          </p:cNvPr>
          <p:cNvSpPr txBox="1"/>
          <p:nvPr/>
        </p:nvSpPr>
        <p:spPr>
          <a:xfrm>
            <a:off x="5273038" y="1804832"/>
            <a:ext cx="576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Min-interference and Connectivity-Oriented Partially Overlapped Channel Assignment (MC-POCA)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72F0C-169D-4890-891C-4ED2F0755290}"/>
              </a:ext>
            </a:extLst>
          </p:cNvPr>
          <p:cNvSpPr txBox="1"/>
          <p:nvPr/>
        </p:nvSpPr>
        <p:spPr>
          <a:xfrm>
            <a:off x="5273038" y="2826767"/>
            <a:ext cx="5682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Utilize partially overlapped channels instead of 3 non-overlapped channels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F6E36-8E1A-4294-A892-D2139EBDCA5D}"/>
              </a:ext>
            </a:extLst>
          </p:cNvPr>
          <p:cNvSpPr txBox="1"/>
          <p:nvPr/>
        </p:nvSpPr>
        <p:spPr>
          <a:xfrm>
            <a:off x="1887493" y="5620116"/>
            <a:ext cx="820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P.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Kyasanur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N.H. Vaidya, Routing and Link-layer Protocols for Multi-Channel Multi-Interface Ad Hoc Wireless Networks, SIGMOBILE Mobile Computing and Communications Review, vol. 10, no. 1, pp.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E022C-1914-4E13-A74D-B44ECB1E823F}"/>
              </a:ext>
            </a:extLst>
          </p:cNvPr>
          <p:cNvSpPr txBox="1"/>
          <p:nvPr/>
        </p:nvSpPr>
        <p:spPr>
          <a:xfrm>
            <a:off x="511728" y="922789"/>
            <a:ext cx="421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Partially Overlapped Assignment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B73CE6-AC1D-41FE-AC7D-33CF1173D2B9}"/>
              </a:ext>
            </a:extLst>
          </p:cNvPr>
          <p:cNvSpPr txBox="1"/>
          <p:nvPr/>
        </p:nvSpPr>
        <p:spPr>
          <a:xfrm>
            <a:off x="2855378" y="1770974"/>
            <a:ext cx="535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4F75D9-87B9-4725-9022-25EA46BBD0D0}"/>
              </a:ext>
            </a:extLst>
          </p:cNvPr>
          <p:cNvSpPr txBox="1"/>
          <p:nvPr/>
        </p:nvSpPr>
        <p:spPr>
          <a:xfrm>
            <a:off x="1898448" y="2316126"/>
            <a:ext cx="245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Calculate links assignment 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4DBAC-4C88-4BAD-918A-98265D2F7CCE}"/>
              </a:ext>
            </a:extLst>
          </p:cNvPr>
          <p:cNvSpPr txBox="1"/>
          <p:nvPr/>
        </p:nvSpPr>
        <p:spPr>
          <a:xfrm>
            <a:off x="1866902" y="2893437"/>
            <a:ext cx="2565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Generate decreasing links queue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1B5483-4D78-44B0-A372-0CE7A4B2FBD3}"/>
              </a:ext>
            </a:extLst>
          </p:cNvPr>
          <p:cNvSpPr txBox="1"/>
          <p:nvPr/>
        </p:nvSpPr>
        <p:spPr>
          <a:xfrm>
            <a:off x="2869582" y="451536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End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E3BC3F-7648-4DDA-8C7B-5DA4B37DB699}"/>
              </a:ext>
            </a:extLst>
          </p:cNvPr>
          <p:cNvSpPr/>
          <p:nvPr/>
        </p:nvSpPr>
        <p:spPr>
          <a:xfrm>
            <a:off x="2803295" y="1770974"/>
            <a:ext cx="639312" cy="30777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1D1BE16-0CA5-4CC5-9B3C-352845A3D439}"/>
              </a:ext>
            </a:extLst>
          </p:cNvPr>
          <p:cNvSpPr/>
          <p:nvPr/>
        </p:nvSpPr>
        <p:spPr>
          <a:xfrm>
            <a:off x="2801758" y="4516918"/>
            <a:ext cx="639312" cy="30777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967B53-4042-4D55-A89E-B941F9C87A59}"/>
              </a:ext>
            </a:extLst>
          </p:cNvPr>
          <p:cNvSpPr/>
          <p:nvPr/>
        </p:nvSpPr>
        <p:spPr>
          <a:xfrm>
            <a:off x="1887494" y="2325005"/>
            <a:ext cx="2470924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6940F1-D9A8-4F10-BFAC-D7259C18C903}"/>
              </a:ext>
            </a:extLst>
          </p:cNvPr>
          <p:cNvSpPr/>
          <p:nvPr/>
        </p:nvSpPr>
        <p:spPr>
          <a:xfrm>
            <a:off x="1887492" y="2888322"/>
            <a:ext cx="2470923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664EDC-D150-45DA-B0BE-77755C744842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3122954" y="2632782"/>
            <a:ext cx="2" cy="25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76A038-0BAB-441B-95B1-0785EB3F4CC7}"/>
              </a:ext>
            </a:extLst>
          </p:cNvPr>
          <p:cNvCxnSpPr>
            <a:cxnSpLocks/>
            <a:stCxn id="37" idx="2"/>
            <a:endCxn id="52" idx="0"/>
          </p:cNvCxnSpPr>
          <p:nvPr/>
        </p:nvCxnSpPr>
        <p:spPr>
          <a:xfrm>
            <a:off x="3122954" y="3196099"/>
            <a:ext cx="0" cy="291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462E5A-8208-456A-A4E5-A2D516B678D4}"/>
              </a:ext>
            </a:extLst>
          </p:cNvPr>
          <p:cNvCxnSpPr>
            <a:cxnSpLocks/>
            <a:stCxn id="55" idx="2"/>
            <a:endCxn id="32" idx="0"/>
          </p:cNvCxnSpPr>
          <p:nvPr/>
        </p:nvCxnSpPr>
        <p:spPr>
          <a:xfrm>
            <a:off x="3121414" y="4358030"/>
            <a:ext cx="0" cy="15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8F0854-EAC2-476A-A6FA-32BD25CAD399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>
          <a:xfrm>
            <a:off x="3122951" y="2078751"/>
            <a:ext cx="5" cy="24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11B94F2-806A-4F11-A3F4-95480C46A94A}"/>
              </a:ext>
            </a:extLst>
          </p:cNvPr>
          <p:cNvSpPr txBox="1"/>
          <p:nvPr/>
        </p:nvSpPr>
        <p:spPr>
          <a:xfrm>
            <a:off x="1781548" y="4903182"/>
            <a:ext cx="2757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Partially Overlapped Channel Assignment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BEE9AE-7260-4830-A8B9-2D7703082484}"/>
              </a:ext>
            </a:extLst>
          </p:cNvPr>
          <p:cNvSpPr txBox="1"/>
          <p:nvPr/>
        </p:nvSpPr>
        <p:spPr>
          <a:xfrm>
            <a:off x="1866902" y="3492913"/>
            <a:ext cx="2536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Select channel by score function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B0CA460-56C7-414A-BB86-02EF5837603C}"/>
              </a:ext>
            </a:extLst>
          </p:cNvPr>
          <p:cNvSpPr/>
          <p:nvPr/>
        </p:nvSpPr>
        <p:spPr>
          <a:xfrm>
            <a:off x="1887492" y="3487798"/>
            <a:ext cx="2470923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143559-A7B2-42A8-88D3-88CF9C07CD1E}"/>
              </a:ext>
            </a:extLst>
          </p:cNvPr>
          <p:cNvSpPr txBox="1"/>
          <p:nvPr/>
        </p:nvSpPr>
        <p:spPr>
          <a:xfrm>
            <a:off x="1865361" y="4055368"/>
            <a:ext cx="2470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Routing Selection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8B5C54-C971-44D7-A62F-54D4C3077FB3}"/>
              </a:ext>
            </a:extLst>
          </p:cNvPr>
          <p:cNvSpPr/>
          <p:nvPr/>
        </p:nvSpPr>
        <p:spPr>
          <a:xfrm>
            <a:off x="1885952" y="4050253"/>
            <a:ext cx="2470923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45622C-AFD4-4D13-A74F-17626E5A5B5A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 flipH="1">
            <a:off x="3121414" y="3795575"/>
            <a:ext cx="1540" cy="25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49BCF06-0E09-AA4E-89E4-333BA12DD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84" y="3341948"/>
            <a:ext cx="4913984" cy="187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2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9AE7C9-D8E7-934D-93DF-48D68DCE0E08}"/>
              </a:ext>
            </a:extLst>
          </p:cNvPr>
          <p:cNvSpPr txBox="1"/>
          <p:nvPr/>
        </p:nvSpPr>
        <p:spPr>
          <a:xfrm>
            <a:off x="411061" y="267136"/>
            <a:ext cx="314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Strategy 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A50-11F2-A843-A24C-D512E5B75ACE}"/>
              </a:ext>
            </a:extLst>
          </p:cNvPr>
          <p:cNvSpPr txBox="1"/>
          <p:nvPr/>
        </p:nvSpPr>
        <p:spPr>
          <a:xfrm>
            <a:off x="3578916" y="2310714"/>
            <a:ext cx="5738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Low time complexity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Effectively utilized partially overlapped channels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Easy to assess the link interference</a:t>
            </a:r>
          </a:p>
        </p:txBody>
      </p:sp>
    </p:spTree>
    <p:extLst>
      <p:ext uri="{BB962C8B-B14F-4D97-AF65-F5344CB8AC3E}">
        <p14:creationId xmlns:p14="http://schemas.microsoft.com/office/powerpoint/2010/main" val="178752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9AE7C9-D8E7-934D-93DF-48D68DCE0E08}"/>
              </a:ext>
            </a:extLst>
          </p:cNvPr>
          <p:cNvSpPr txBox="1"/>
          <p:nvPr/>
        </p:nvSpPr>
        <p:spPr>
          <a:xfrm>
            <a:off x="411061" y="267136"/>
            <a:ext cx="3122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Strategy Drawbacks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FE8D4-17C5-0640-89B8-5FB96295A877}"/>
              </a:ext>
            </a:extLst>
          </p:cNvPr>
          <p:cNvSpPr txBox="1"/>
          <p:nvPr/>
        </p:nvSpPr>
        <p:spPr>
          <a:xfrm>
            <a:off x="411061" y="1357731"/>
            <a:ext cx="243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E556BC-56CE-CC49-B2DD-DBA9DE3CBF4D}"/>
              </a:ext>
            </a:extLst>
          </p:cNvPr>
          <p:cNvSpPr txBox="1"/>
          <p:nvPr/>
        </p:nvSpPr>
        <p:spPr>
          <a:xfrm>
            <a:off x="518984" y="2075935"/>
            <a:ext cx="470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Count how many the link pairs which have interference for each channel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Select the best channel with the minimum interference link pairs to assign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E90E0-D49B-7942-8BFD-C9E64206084A}"/>
              </a:ext>
            </a:extLst>
          </p:cNvPr>
          <p:cNvSpPr txBox="1"/>
          <p:nvPr/>
        </p:nvSpPr>
        <p:spPr>
          <a:xfrm>
            <a:off x="7018638" y="4633783"/>
            <a:ext cx="27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Example of a conflict graph</a:t>
            </a:r>
          </a:p>
        </p:txBody>
      </p:sp>
      <p:pic>
        <p:nvPicPr>
          <p:cNvPr id="13" name="Picture 12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E5F10A0C-7C1E-9240-AB36-56896071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565" y="2422963"/>
            <a:ext cx="2120900" cy="1308100"/>
          </a:xfrm>
          <a:prstGeom prst="rect">
            <a:avLst/>
          </a:prstGeom>
        </p:spPr>
      </p:pic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9C3ED848-AA81-B34D-BA13-AC9B1B163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016" y="2357020"/>
            <a:ext cx="2423871" cy="1374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0D7E0E-38D3-B741-90E4-1CB891DD16BA}"/>
              </a:ext>
            </a:extLst>
          </p:cNvPr>
          <p:cNvSpPr txBox="1"/>
          <p:nvPr/>
        </p:nvSpPr>
        <p:spPr>
          <a:xfrm>
            <a:off x="2462688" y="6313865"/>
            <a:ext cx="7374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Figure Scource: https://www.researchgate.net/figure/The-conflict-graph-for-the-five-node-network_fig2_51915978</a:t>
            </a:r>
          </a:p>
        </p:txBody>
      </p:sp>
    </p:spTree>
    <p:extLst>
      <p:ext uri="{BB962C8B-B14F-4D97-AF65-F5344CB8AC3E}">
        <p14:creationId xmlns:p14="http://schemas.microsoft.com/office/powerpoint/2010/main" val="193115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9AE7C9-D8E7-934D-93DF-48D68DCE0E08}"/>
              </a:ext>
            </a:extLst>
          </p:cNvPr>
          <p:cNvSpPr txBox="1"/>
          <p:nvPr/>
        </p:nvSpPr>
        <p:spPr>
          <a:xfrm>
            <a:off x="411061" y="267136"/>
            <a:ext cx="3122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Strategy Drawbacks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FE8D4-17C5-0640-89B8-5FB96295A877}"/>
              </a:ext>
            </a:extLst>
          </p:cNvPr>
          <p:cNvSpPr txBox="1"/>
          <p:nvPr/>
        </p:nvSpPr>
        <p:spPr>
          <a:xfrm>
            <a:off x="411061" y="1357731"/>
            <a:ext cx="243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ECFD9-EDFA-CB4C-8D36-00664E42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402" y="3429000"/>
            <a:ext cx="6562924" cy="788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39696-4728-084D-AFDB-BC4D43F0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402" y="1357731"/>
            <a:ext cx="6527800" cy="196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B1579-5C3B-8B40-8AAF-E688100CBC1A}"/>
              </a:ext>
            </a:extLst>
          </p:cNvPr>
          <p:cNvSpPr txBox="1"/>
          <p:nvPr/>
        </p:nvSpPr>
        <p:spPr>
          <a:xfrm>
            <a:off x="411061" y="2075935"/>
            <a:ext cx="4371004" cy="250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8F5FD-A8ED-754D-AE6A-DCE0077A5E9B}"/>
              </a:ext>
            </a:extLst>
          </p:cNvPr>
          <p:cNvSpPr txBox="1"/>
          <p:nvPr/>
        </p:nvSpPr>
        <p:spPr>
          <a:xfrm>
            <a:off x="518984" y="2075935"/>
            <a:ext cx="4995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Get the distance of closest nodes of 2 links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Get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p,l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), the interference distance ratio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For any assigned links, sum interference up and then choose the best channel</a:t>
            </a:r>
          </a:p>
        </p:txBody>
      </p:sp>
    </p:spTree>
    <p:extLst>
      <p:ext uri="{BB962C8B-B14F-4D97-AF65-F5344CB8AC3E}">
        <p14:creationId xmlns:p14="http://schemas.microsoft.com/office/powerpoint/2010/main" val="3970531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9B46B-DFCC-D74E-8009-D319151BAE77}"/>
              </a:ext>
            </a:extLst>
          </p:cNvPr>
          <p:cNvSpPr txBox="1"/>
          <p:nvPr/>
        </p:nvSpPr>
        <p:spPr>
          <a:xfrm>
            <a:off x="411061" y="267136"/>
            <a:ext cx="3122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Strategy Drawbacks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1E677-B144-C846-BD18-F22AA7E620B8}"/>
              </a:ext>
            </a:extLst>
          </p:cNvPr>
          <p:cNvSpPr txBox="1"/>
          <p:nvPr/>
        </p:nvSpPr>
        <p:spPr>
          <a:xfrm>
            <a:off x="411061" y="1260388"/>
            <a:ext cx="8522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Partially overlapped channel network may have much more interference link pairs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Node Interference range may not reasonable for calculating link interference range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Current assigned channel will interference unassigned empty links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DCD4528-1D05-474E-A61C-D2587B0D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16" y="3429000"/>
            <a:ext cx="2967886" cy="168243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CA2813-6CAB-E640-A3AD-A4DA8A172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42" y="3689349"/>
            <a:ext cx="5707859" cy="12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25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9AE7C9-D8E7-934D-93DF-48D68DCE0E08}"/>
              </a:ext>
            </a:extLst>
          </p:cNvPr>
          <p:cNvSpPr txBox="1"/>
          <p:nvPr/>
        </p:nvSpPr>
        <p:spPr>
          <a:xfrm>
            <a:off x="411061" y="267136"/>
            <a:ext cx="3122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Strategy Drawbacks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FE8D4-17C5-0640-89B8-5FB96295A877}"/>
              </a:ext>
            </a:extLst>
          </p:cNvPr>
          <p:cNvSpPr txBox="1"/>
          <p:nvPr/>
        </p:nvSpPr>
        <p:spPr>
          <a:xfrm>
            <a:off x="411061" y="1151953"/>
            <a:ext cx="2949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Algorithm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E556BC-56CE-CC49-B2DD-DBA9DE3CBF4D}"/>
              </a:ext>
            </a:extLst>
          </p:cNvPr>
          <p:cNvSpPr txBox="1"/>
          <p:nvPr/>
        </p:nvSpPr>
        <p:spPr>
          <a:xfrm>
            <a:off x="518983" y="2075935"/>
            <a:ext cx="5366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Once a link is assigned with certain channel, it’s impossible to modify or revise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The rank of links may change during the algorithm, but priority queue never update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E90E0-D49B-7942-8BFD-C9E64206084A}"/>
              </a:ext>
            </a:extLst>
          </p:cNvPr>
          <p:cNvSpPr txBox="1"/>
          <p:nvPr/>
        </p:nvSpPr>
        <p:spPr>
          <a:xfrm>
            <a:off x="7018638" y="4633783"/>
            <a:ext cx="409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Sequential Forward Channel Assignment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D7E0E-38D3-B741-90E4-1CB891DD16BA}"/>
              </a:ext>
            </a:extLst>
          </p:cNvPr>
          <p:cNvSpPr txBox="1"/>
          <p:nvPr/>
        </p:nvSpPr>
        <p:spPr>
          <a:xfrm>
            <a:off x="2462688" y="6313865"/>
            <a:ext cx="6895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Figure Scource: 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www.cc.gatech.edu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/~bboots3/CS4641-Fall2018/Lecture16/16_FeatureSelection.pdf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B8090-E7A8-D843-AEFC-0E25E7EA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96" y="3932968"/>
            <a:ext cx="42291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12FF7-B6C4-4648-B40D-F729A40D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42" y="4745768"/>
            <a:ext cx="28575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658A3-0B38-9D4C-8E30-A1A7DB180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855" y="1519881"/>
            <a:ext cx="2156123" cy="29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99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5C99C-35E8-5A4E-8F43-7DAEAE757056}"/>
              </a:ext>
            </a:extLst>
          </p:cNvPr>
          <p:cNvSpPr txBox="1"/>
          <p:nvPr/>
        </p:nvSpPr>
        <p:spPr>
          <a:xfrm>
            <a:off x="411061" y="270337"/>
            <a:ext cx="460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8C29B-EACD-AB47-850D-A30F2FE6E105}"/>
                  </a:ext>
                </a:extLst>
              </p:cNvPr>
              <p:cNvSpPr txBox="1"/>
              <p:nvPr/>
            </p:nvSpPr>
            <p:spPr>
              <a:xfrm>
                <a:off x="1844445" y="2123849"/>
                <a:ext cx="7571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Step 1.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interferenced by other links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8C29B-EACD-AB47-850D-A30F2FE6E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45" y="2123849"/>
                <a:ext cx="7571404" cy="461665"/>
              </a:xfrm>
              <a:prstGeom prst="rect">
                <a:avLst/>
              </a:prstGeom>
              <a:blipFill>
                <a:blip r:embed="rId2"/>
                <a:stretch>
                  <a:fillRect l="-1173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FD59E-007C-704F-B4F0-923B9D10232B}"/>
                  </a:ext>
                </a:extLst>
              </p:cNvPr>
              <p:cNvSpPr txBox="1"/>
              <p:nvPr/>
            </p:nvSpPr>
            <p:spPr>
              <a:xfrm>
                <a:off x="1844444" y="3025894"/>
                <a:ext cx="7745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Step 2.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interference assigned links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FD59E-007C-704F-B4F0-923B9D102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44" y="3025894"/>
                <a:ext cx="7745033" cy="461665"/>
              </a:xfrm>
              <a:prstGeom prst="rect">
                <a:avLst/>
              </a:prstGeom>
              <a:blipFill>
                <a:blip r:embed="rId3"/>
                <a:stretch>
                  <a:fillRect l="-1260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89A64C-49EE-934C-AEC1-788FE8957D14}"/>
                  </a:ext>
                </a:extLst>
              </p:cNvPr>
              <p:cNvSpPr txBox="1"/>
              <p:nvPr/>
            </p:nvSpPr>
            <p:spPr>
              <a:xfrm>
                <a:off x="1844443" y="3850932"/>
                <a:ext cx="91907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Step 3.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interference unassigned empty links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89A64C-49EE-934C-AEC1-788FE895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43" y="3850932"/>
                <a:ext cx="9190701" cy="461665"/>
              </a:xfrm>
              <a:prstGeom prst="rect">
                <a:avLst/>
              </a:prstGeom>
              <a:blipFill>
                <a:blip r:embed="rId4"/>
                <a:stretch>
                  <a:fillRect l="-1062" t="-12000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07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FE5C8-1D36-BB4F-889C-EE5CB15A9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Mesh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network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problems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0B40A97-9D0E-C54B-9B66-634626F3A197}"/>
              </a:ext>
            </a:extLst>
          </p:cNvPr>
          <p:cNvSpPr/>
          <p:nvPr/>
        </p:nvSpPr>
        <p:spPr>
          <a:xfrm>
            <a:off x="7493078" y="2572378"/>
            <a:ext cx="1713242" cy="1713242"/>
          </a:xfrm>
          <a:custGeom>
            <a:avLst/>
            <a:gdLst>
              <a:gd name="connsiteX0" fmla="*/ 0 w 1713242"/>
              <a:gd name="connsiteY0" fmla="*/ 856621 h 1713242"/>
              <a:gd name="connsiteX1" fmla="*/ 856621 w 1713242"/>
              <a:gd name="connsiteY1" fmla="*/ 0 h 1713242"/>
              <a:gd name="connsiteX2" fmla="*/ 1713242 w 1713242"/>
              <a:gd name="connsiteY2" fmla="*/ 856621 h 1713242"/>
              <a:gd name="connsiteX3" fmla="*/ 856621 w 1713242"/>
              <a:gd name="connsiteY3" fmla="*/ 1713242 h 1713242"/>
              <a:gd name="connsiteX4" fmla="*/ 0 w 1713242"/>
              <a:gd name="connsiteY4" fmla="*/ 856621 h 171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3242" h="1713242">
                <a:moveTo>
                  <a:pt x="0" y="856621"/>
                </a:moveTo>
                <a:cubicBezTo>
                  <a:pt x="0" y="383522"/>
                  <a:pt x="383522" y="0"/>
                  <a:pt x="856621" y="0"/>
                </a:cubicBezTo>
                <a:cubicBezTo>
                  <a:pt x="1329720" y="0"/>
                  <a:pt x="1713242" y="383522"/>
                  <a:pt x="1713242" y="856621"/>
                </a:cubicBezTo>
                <a:cubicBezTo>
                  <a:pt x="1713242" y="1329720"/>
                  <a:pt x="1329720" y="1713242"/>
                  <a:pt x="856621" y="1713242"/>
                </a:cubicBezTo>
                <a:cubicBezTo>
                  <a:pt x="383522" y="1713242"/>
                  <a:pt x="0" y="1329720"/>
                  <a:pt x="0" y="856621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488" tIns="272488" rIns="272488" bIns="272488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700" kern="1200" dirty="0"/>
              <a:t>Mesh</a:t>
            </a:r>
            <a:r>
              <a:rPr lang="zh-CN" altLang="en-US" sz="1700" kern="1200" dirty="0"/>
              <a:t> </a:t>
            </a:r>
            <a:r>
              <a:rPr lang="en-US" altLang="zh-CN" sz="1700" kern="1200" dirty="0"/>
              <a:t>network</a:t>
            </a:r>
            <a:r>
              <a:rPr lang="zh-CN" altLang="en-US" sz="1700" kern="1200" dirty="0"/>
              <a:t> </a:t>
            </a:r>
            <a:r>
              <a:rPr lang="en-US" altLang="zh-CN" sz="1700" kern="1200" dirty="0"/>
              <a:t>optimization</a:t>
            </a:r>
            <a:endParaRPr lang="en-US" sz="1700" kern="12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B00F7F-5789-E54E-A7E4-0B2411F433DE}"/>
              </a:ext>
            </a:extLst>
          </p:cNvPr>
          <p:cNvGrpSpPr/>
          <p:nvPr/>
        </p:nvGrpSpPr>
        <p:grpSpPr>
          <a:xfrm>
            <a:off x="7493078" y="172889"/>
            <a:ext cx="1713242" cy="2248514"/>
            <a:chOff x="7493078" y="172889"/>
            <a:chExt cx="1713242" cy="2248514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8040378-D1FE-C143-8C99-598B8A393EF9}"/>
                </a:ext>
              </a:extLst>
            </p:cNvPr>
            <p:cNvSpPr/>
            <p:nvPr/>
          </p:nvSpPr>
          <p:spPr>
            <a:xfrm rot="16200000">
              <a:off x="8167844" y="1948297"/>
              <a:ext cx="363710" cy="582502"/>
            </a:xfrm>
            <a:custGeom>
              <a:avLst/>
              <a:gdLst>
                <a:gd name="connsiteX0" fmla="*/ 0 w 363710"/>
                <a:gd name="connsiteY0" fmla="*/ 116500 h 582502"/>
                <a:gd name="connsiteX1" fmla="*/ 181855 w 363710"/>
                <a:gd name="connsiteY1" fmla="*/ 116500 h 582502"/>
                <a:gd name="connsiteX2" fmla="*/ 181855 w 363710"/>
                <a:gd name="connsiteY2" fmla="*/ 0 h 582502"/>
                <a:gd name="connsiteX3" fmla="*/ 363710 w 363710"/>
                <a:gd name="connsiteY3" fmla="*/ 291251 h 582502"/>
                <a:gd name="connsiteX4" fmla="*/ 181855 w 363710"/>
                <a:gd name="connsiteY4" fmla="*/ 582502 h 582502"/>
                <a:gd name="connsiteX5" fmla="*/ 181855 w 363710"/>
                <a:gd name="connsiteY5" fmla="*/ 466002 h 582502"/>
                <a:gd name="connsiteX6" fmla="*/ 0 w 363710"/>
                <a:gd name="connsiteY6" fmla="*/ 466002 h 582502"/>
                <a:gd name="connsiteX7" fmla="*/ 0 w 363710"/>
                <a:gd name="connsiteY7" fmla="*/ 116500 h 58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710" h="582502">
                  <a:moveTo>
                    <a:pt x="0" y="116500"/>
                  </a:moveTo>
                  <a:lnTo>
                    <a:pt x="181855" y="116500"/>
                  </a:lnTo>
                  <a:lnTo>
                    <a:pt x="181855" y="0"/>
                  </a:lnTo>
                  <a:lnTo>
                    <a:pt x="363710" y="291251"/>
                  </a:lnTo>
                  <a:lnTo>
                    <a:pt x="181855" y="582502"/>
                  </a:lnTo>
                  <a:lnTo>
                    <a:pt x="181855" y="466002"/>
                  </a:lnTo>
                  <a:lnTo>
                    <a:pt x="0" y="466002"/>
                  </a:lnTo>
                  <a:lnTo>
                    <a:pt x="0" y="1165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16500" rIns="109113" bIns="11649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88634EF-4839-C44E-A516-BF1ED43181E9}"/>
                </a:ext>
              </a:extLst>
            </p:cNvPr>
            <p:cNvSpPr/>
            <p:nvPr/>
          </p:nvSpPr>
          <p:spPr>
            <a:xfrm>
              <a:off x="7493078" y="172889"/>
              <a:ext cx="1713242" cy="1713242"/>
            </a:xfrm>
            <a:custGeom>
              <a:avLst/>
              <a:gdLst>
                <a:gd name="connsiteX0" fmla="*/ 0 w 1713242"/>
                <a:gd name="connsiteY0" fmla="*/ 856621 h 1713242"/>
                <a:gd name="connsiteX1" fmla="*/ 856621 w 1713242"/>
                <a:gd name="connsiteY1" fmla="*/ 0 h 1713242"/>
                <a:gd name="connsiteX2" fmla="*/ 1713242 w 1713242"/>
                <a:gd name="connsiteY2" fmla="*/ 856621 h 1713242"/>
                <a:gd name="connsiteX3" fmla="*/ 856621 w 1713242"/>
                <a:gd name="connsiteY3" fmla="*/ 1713242 h 1713242"/>
                <a:gd name="connsiteX4" fmla="*/ 0 w 1713242"/>
                <a:gd name="connsiteY4" fmla="*/ 856621 h 171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242" h="1713242">
                  <a:moveTo>
                    <a:pt x="0" y="856621"/>
                  </a:moveTo>
                  <a:cubicBezTo>
                    <a:pt x="0" y="383522"/>
                    <a:pt x="383522" y="0"/>
                    <a:pt x="856621" y="0"/>
                  </a:cubicBezTo>
                  <a:cubicBezTo>
                    <a:pt x="1329720" y="0"/>
                    <a:pt x="1713242" y="383522"/>
                    <a:pt x="1713242" y="856621"/>
                  </a:cubicBezTo>
                  <a:cubicBezTo>
                    <a:pt x="1713242" y="1329720"/>
                    <a:pt x="1329720" y="1713242"/>
                    <a:pt x="856621" y="1713242"/>
                  </a:cubicBezTo>
                  <a:cubicBezTo>
                    <a:pt x="383522" y="1713242"/>
                    <a:pt x="0" y="1329720"/>
                    <a:pt x="0" y="856621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488" tIns="272488" rIns="272488" bIns="2724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Network</a:t>
              </a:r>
              <a:r>
                <a:rPr lang="zh-CN" altLang="en-US" sz="1700" kern="1200" dirty="0"/>
                <a:t> </a:t>
              </a:r>
              <a:r>
                <a:rPr lang="en-US" altLang="zh-CN" sz="1700" kern="1200" dirty="0"/>
                <a:t>performance</a:t>
              </a:r>
              <a:r>
                <a:rPr lang="zh-CN" altLang="en-US" sz="1700" kern="1200" dirty="0"/>
                <a:t> </a:t>
              </a:r>
              <a:r>
                <a:rPr lang="en-US" altLang="zh-CN" sz="1700" kern="1200" dirty="0"/>
                <a:t>metric</a:t>
              </a:r>
              <a:endParaRPr lang="en-US" sz="1700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E24EF0-D4FB-F44B-AB1A-0D9EB80883CE}"/>
              </a:ext>
            </a:extLst>
          </p:cNvPr>
          <p:cNvGrpSpPr/>
          <p:nvPr/>
        </p:nvGrpSpPr>
        <p:grpSpPr>
          <a:xfrm>
            <a:off x="9197938" y="1372634"/>
            <a:ext cx="2086400" cy="1752891"/>
            <a:chOff x="9197938" y="1372634"/>
            <a:chExt cx="2086400" cy="1752891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2502B30-D7E9-0746-AA36-C6285E357A76}"/>
                </a:ext>
              </a:extLst>
            </p:cNvPr>
            <p:cNvSpPr/>
            <p:nvPr/>
          </p:nvSpPr>
          <p:spPr>
            <a:xfrm rot="19800000">
              <a:off x="9197938" y="2543023"/>
              <a:ext cx="363710" cy="582502"/>
            </a:xfrm>
            <a:custGeom>
              <a:avLst/>
              <a:gdLst>
                <a:gd name="connsiteX0" fmla="*/ 0 w 363710"/>
                <a:gd name="connsiteY0" fmla="*/ 116500 h 582502"/>
                <a:gd name="connsiteX1" fmla="*/ 181855 w 363710"/>
                <a:gd name="connsiteY1" fmla="*/ 116500 h 582502"/>
                <a:gd name="connsiteX2" fmla="*/ 181855 w 363710"/>
                <a:gd name="connsiteY2" fmla="*/ 0 h 582502"/>
                <a:gd name="connsiteX3" fmla="*/ 363710 w 363710"/>
                <a:gd name="connsiteY3" fmla="*/ 291251 h 582502"/>
                <a:gd name="connsiteX4" fmla="*/ 181855 w 363710"/>
                <a:gd name="connsiteY4" fmla="*/ 582502 h 582502"/>
                <a:gd name="connsiteX5" fmla="*/ 181855 w 363710"/>
                <a:gd name="connsiteY5" fmla="*/ 466002 h 582502"/>
                <a:gd name="connsiteX6" fmla="*/ 0 w 363710"/>
                <a:gd name="connsiteY6" fmla="*/ 466002 h 582502"/>
                <a:gd name="connsiteX7" fmla="*/ 0 w 363710"/>
                <a:gd name="connsiteY7" fmla="*/ 116500 h 58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710" h="582502">
                  <a:moveTo>
                    <a:pt x="0" y="116500"/>
                  </a:moveTo>
                  <a:lnTo>
                    <a:pt x="181855" y="116500"/>
                  </a:lnTo>
                  <a:lnTo>
                    <a:pt x="181855" y="0"/>
                  </a:lnTo>
                  <a:lnTo>
                    <a:pt x="363710" y="291251"/>
                  </a:lnTo>
                  <a:lnTo>
                    <a:pt x="181855" y="582502"/>
                  </a:lnTo>
                  <a:lnTo>
                    <a:pt x="181855" y="466002"/>
                  </a:lnTo>
                  <a:lnTo>
                    <a:pt x="0" y="466002"/>
                  </a:lnTo>
                  <a:lnTo>
                    <a:pt x="0" y="1165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16499" rIns="109113" bIns="11650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DDF1830-9226-8A4B-9DD1-46DDFDBB8A89}"/>
                </a:ext>
              </a:extLst>
            </p:cNvPr>
            <p:cNvSpPr/>
            <p:nvPr/>
          </p:nvSpPr>
          <p:spPr>
            <a:xfrm>
              <a:off x="9571096" y="1372634"/>
              <a:ext cx="1713242" cy="1713242"/>
            </a:xfrm>
            <a:custGeom>
              <a:avLst/>
              <a:gdLst>
                <a:gd name="connsiteX0" fmla="*/ 0 w 1713242"/>
                <a:gd name="connsiteY0" fmla="*/ 856621 h 1713242"/>
                <a:gd name="connsiteX1" fmla="*/ 856621 w 1713242"/>
                <a:gd name="connsiteY1" fmla="*/ 0 h 1713242"/>
                <a:gd name="connsiteX2" fmla="*/ 1713242 w 1713242"/>
                <a:gd name="connsiteY2" fmla="*/ 856621 h 1713242"/>
                <a:gd name="connsiteX3" fmla="*/ 856621 w 1713242"/>
                <a:gd name="connsiteY3" fmla="*/ 1713242 h 1713242"/>
                <a:gd name="connsiteX4" fmla="*/ 0 w 1713242"/>
                <a:gd name="connsiteY4" fmla="*/ 856621 h 171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242" h="1713242">
                  <a:moveTo>
                    <a:pt x="0" y="856621"/>
                  </a:moveTo>
                  <a:cubicBezTo>
                    <a:pt x="0" y="383522"/>
                    <a:pt x="383522" y="0"/>
                    <a:pt x="856621" y="0"/>
                  </a:cubicBezTo>
                  <a:cubicBezTo>
                    <a:pt x="1329720" y="0"/>
                    <a:pt x="1713242" y="383522"/>
                    <a:pt x="1713242" y="856621"/>
                  </a:cubicBezTo>
                  <a:cubicBezTo>
                    <a:pt x="1713242" y="1329720"/>
                    <a:pt x="1329720" y="1713242"/>
                    <a:pt x="856621" y="1713242"/>
                  </a:cubicBezTo>
                  <a:cubicBezTo>
                    <a:pt x="383522" y="1713242"/>
                    <a:pt x="0" y="1329720"/>
                    <a:pt x="0" y="856621"/>
                  </a:cubicBez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488" tIns="272488" rIns="272488" bIns="2724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Interference</a:t>
              </a:r>
              <a:r>
                <a:rPr lang="zh-CN" altLang="en-US" sz="1700" kern="1200" dirty="0"/>
                <a:t> </a:t>
              </a:r>
              <a:r>
                <a:rPr lang="en-US" altLang="zh-CN" sz="1700" kern="1200" dirty="0"/>
                <a:t>problem</a:t>
              </a:r>
              <a:endParaRPr lang="en-US" sz="1700" kern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33F7AC-1FC7-C845-A0B0-5FD8C4D9B53E}"/>
              </a:ext>
            </a:extLst>
          </p:cNvPr>
          <p:cNvGrpSpPr/>
          <p:nvPr/>
        </p:nvGrpSpPr>
        <p:grpSpPr>
          <a:xfrm>
            <a:off x="9197938" y="3732474"/>
            <a:ext cx="2086400" cy="1752891"/>
            <a:chOff x="9197938" y="3732474"/>
            <a:chExt cx="2086400" cy="1752891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DFB336B-E5F7-844F-9BF6-112498EC040D}"/>
                </a:ext>
              </a:extLst>
            </p:cNvPr>
            <p:cNvSpPr/>
            <p:nvPr/>
          </p:nvSpPr>
          <p:spPr>
            <a:xfrm rot="1800000">
              <a:off x="9197938" y="3732474"/>
              <a:ext cx="363710" cy="582502"/>
            </a:xfrm>
            <a:custGeom>
              <a:avLst/>
              <a:gdLst>
                <a:gd name="connsiteX0" fmla="*/ 0 w 363710"/>
                <a:gd name="connsiteY0" fmla="*/ 116500 h 582502"/>
                <a:gd name="connsiteX1" fmla="*/ 181855 w 363710"/>
                <a:gd name="connsiteY1" fmla="*/ 116500 h 582502"/>
                <a:gd name="connsiteX2" fmla="*/ 181855 w 363710"/>
                <a:gd name="connsiteY2" fmla="*/ 0 h 582502"/>
                <a:gd name="connsiteX3" fmla="*/ 363710 w 363710"/>
                <a:gd name="connsiteY3" fmla="*/ 291251 h 582502"/>
                <a:gd name="connsiteX4" fmla="*/ 181855 w 363710"/>
                <a:gd name="connsiteY4" fmla="*/ 582502 h 582502"/>
                <a:gd name="connsiteX5" fmla="*/ 181855 w 363710"/>
                <a:gd name="connsiteY5" fmla="*/ 466002 h 582502"/>
                <a:gd name="connsiteX6" fmla="*/ 0 w 363710"/>
                <a:gd name="connsiteY6" fmla="*/ 466002 h 582502"/>
                <a:gd name="connsiteX7" fmla="*/ 0 w 363710"/>
                <a:gd name="connsiteY7" fmla="*/ 116500 h 58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710" h="582502">
                  <a:moveTo>
                    <a:pt x="0" y="116500"/>
                  </a:moveTo>
                  <a:lnTo>
                    <a:pt x="181855" y="116500"/>
                  </a:lnTo>
                  <a:lnTo>
                    <a:pt x="181855" y="0"/>
                  </a:lnTo>
                  <a:lnTo>
                    <a:pt x="363710" y="291251"/>
                  </a:lnTo>
                  <a:lnTo>
                    <a:pt x="181855" y="582502"/>
                  </a:lnTo>
                  <a:lnTo>
                    <a:pt x="181855" y="466002"/>
                  </a:lnTo>
                  <a:lnTo>
                    <a:pt x="0" y="466002"/>
                  </a:lnTo>
                  <a:lnTo>
                    <a:pt x="0" y="1165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16500" rIns="109113" bIns="11649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A4B8E20-4A59-A748-AD69-1E14275CB2D3}"/>
                </a:ext>
              </a:extLst>
            </p:cNvPr>
            <p:cNvSpPr/>
            <p:nvPr/>
          </p:nvSpPr>
          <p:spPr>
            <a:xfrm>
              <a:off x="9571096" y="3772123"/>
              <a:ext cx="1713242" cy="1713242"/>
            </a:xfrm>
            <a:custGeom>
              <a:avLst/>
              <a:gdLst>
                <a:gd name="connsiteX0" fmla="*/ 0 w 1713242"/>
                <a:gd name="connsiteY0" fmla="*/ 856621 h 1713242"/>
                <a:gd name="connsiteX1" fmla="*/ 856621 w 1713242"/>
                <a:gd name="connsiteY1" fmla="*/ 0 h 1713242"/>
                <a:gd name="connsiteX2" fmla="*/ 1713242 w 1713242"/>
                <a:gd name="connsiteY2" fmla="*/ 856621 h 1713242"/>
                <a:gd name="connsiteX3" fmla="*/ 856621 w 1713242"/>
                <a:gd name="connsiteY3" fmla="*/ 1713242 h 1713242"/>
                <a:gd name="connsiteX4" fmla="*/ 0 w 1713242"/>
                <a:gd name="connsiteY4" fmla="*/ 856621 h 171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242" h="1713242">
                  <a:moveTo>
                    <a:pt x="0" y="856621"/>
                  </a:moveTo>
                  <a:cubicBezTo>
                    <a:pt x="0" y="383522"/>
                    <a:pt x="383522" y="0"/>
                    <a:pt x="856621" y="0"/>
                  </a:cubicBezTo>
                  <a:cubicBezTo>
                    <a:pt x="1329720" y="0"/>
                    <a:pt x="1713242" y="383522"/>
                    <a:pt x="1713242" y="856621"/>
                  </a:cubicBezTo>
                  <a:cubicBezTo>
                    <a:pt x="1713242" y="1329720"/>
                    <a:pt x="1329720" y="1713242"/>
                    <a:pt x="856621" y="1713242"/>
                  </a:cubicBezTo>
                  <a:cubicBezTo>
                    <a:pt x="383522" y="1713242"/>
                    <a:pt x="0" y="1329720"/>
                    <a:pt x="0" y="856621"/>
                  </a:cubicBez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488" tIns="272488" rIns="272488" bIns="2724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Routing</a:t>
              </a:r>
              <a:r>
                <a:rPr lang="zh-CN" altLang="en-US" sz="1700" kern="1200" dirty="0"/>
                <a:t> </a:t>
              </a:r>
              <a:r>
                <a:rPr lang="en-US" altLang="zh-CN" sz="1700" kern="1200" dirty="0"/>
                <a:t>approaches</a:t>
              </a:r>
              <a:endParaRPr lang="en-US" sz="1700" kern="12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1B85D2-9985-EE40-8AA9-DE07D5CCF800}"/>
              </a:ext>
            </a:extLst>
          </p:cNvPr>
          <p:cNvGrpSpPr/>
          <p:nvPr/>
        </p:nvGrpSpPr>
        <p:grpSpPr>
          <a:xfrm>
            <a:off x="7493078" y="4436595"/>
            <a:ext cx="1713242" cy="2248514"/>
            <a:chOff x="7493078" y="4436595"/>
            <a:chExt cx="1713242" cy="2248514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FA37748-A169-C14D-9DE7-B7142AD88C3B}"/>
                </a:ext>
              </a:extLst>
            </p:cNvPr>
            <p:cNvSpPr/>
            <p:nvPr/>
          </p:nvSpPr>
          <p:spPr>
            <a:xfrm rot="5400000">
              <a:off x="8167844" y="4327199"/>
              <a:ext cx="363710" cy="582502"/>
            </a:xfrm>
            <a:custGeom>
              <a:avLst/>
              <a:gdLst>
                <a:gd name="connsiteX0" fmla="*/ 0 w 363710"/>
                <a:gd name="connsiteY0" fmla="*/ 116500 h 582502"/>
                <a:gd name="connsiteX1" fmla="*/ 181855 w 363710"/>
                <a:gd name="connsiteY1" fmla="*/ 116500 h 582502"/>
                <a:gd name="connsiteX2" fmla="*/ 181855 w 363710"/>
                <a:gd name="connsiteY2" fmla="*/ 0 h 582502"/>
                <a:gd name="connsiteX3" fmla="*/ 363710 w 363710"/>
                <a:gd name="connsiteY3" fmla="*/ 291251 h 582502"/>
                <a:gd name="connsiteX4" fmla="*/ 181855 w 363710"/>
                <a:gd name="connsiteY4" fmla="*/ 582502 h 582502"/>
                <a:gd name="connsiteX5" fmla="*/ 181855 w 363710"/>
                <a:gd name="connsiteY5" fmla="*/ 466002 h 582502"/>
                <a:gd name="connsiteX6" fmla="*/ 0 w 363710"/>
                <a:gd name="connsiteY6" fmla="*/ 466002 h 582502"/>
                <a:gd name="connsiteX7" fmla="*/ 0 w 363710"/>
                <a:gd name="connsiteY7" fmla="*/ 116500 h 58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710" h="582502">
                  <a:moveTo>
                    <a:pt x="0" y="116500"/>
                  </a:moveTo>
                  <a:lnTo>
                    <a:pt x="181855" y="116500"/>
                  </a:lnTo>
                  <a:lnTo>
                    <a:pt x="181855" y="0"/>
                  </a:lnTo>
                  <a:lnTo>
                    <a:pt x="363710" y="291251"/>
                  </a:lnTo>
                  <a:lnTo>
                    <a:pt x="181855" y="582502"/>
                  </a:lnTo>
                  <a:lnTo>
                    <a:pt x="181855" y="466002"/>
                  </a:lnTo>
                  <a:lnTo>
                    <a:pt x="0" y="466002"/>
                  </a:lnTo>
                  <a:lnTo>
                    <a:pt x="0" y="1165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6499" rIns="109112" bIns="11650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BF4306D-7605-3349-8125-FC6355DE0B76}"/>
                </a:ext>
              </a:extLst>
            </p:cNvPr>
            <p:cNvSpPr/>
            <p:nvPr/>
          </p:nvSpPr>
          <p:spPr>
            <a:xfrm>
              <a:off x="7493078" y="4971867"/>
              <a:ext cx="1713242" cy="1713242"/>
            </a:xfrm>
            <a:custGeom>
              <a:avLst/>
              <a:gdLst>
                <a:gd name="connsiteX0" fmla="*/ 0 w 1713242"/>
                <a:gd name="connsiteY0" fmla="*/ 856621 h 1713242"/>
                <a:gd name="connsiteX1" fmla="*/ 856621 w 1713242"/>
                <a:gd name="connsiteY1" fmla="*/ 0 h 1713242"/>
                <a:gd name="connsiteX2" fmla="*/ 1713242 w 1713242"/>
                <a:gd name="connsiteY2" fmla="*/ 856621 h 1713242"/>
                <a:gd name="connsiteX3" fmla="*/ 856621 w 1713242"/>
                <a:gd name="connsiteY3" fmla="*/ 1713242 h 1713242"/>
                <a:gd name="connsiteX4" fmla="*/ 0 w 1713242"/>
                <a:gd name="connsiteY4" fmla="*/ 856621 h 171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242" h="1713242">
                  <a:moveTo>
                    <a:pt x="0" y="856621"/>
                  </a:moveTo>
                  <a:cubicBezTo>
                    <a:pt x="0" y="383522"/>
                    <a:pt x="383522" y="0"/>
                    <a:pt x="856621" y="0"/>
                  </a:cubicBezTo>
                  <a:cubicBezTo>
                    <a:pt x="1329720" y="0"/>
                    <a:pt x="1713242" y="383522"/>
                    <a:pt x="1713242" y="856621"/>
                  </a:cubicBezTo>
                  <a:cubicBezTo>
                    <a:pt x="1713242" y="1329720"/>
                    <a:pt x="1329720" y="1713242"/>
                    <a:pt x="856621" y="1713242"/>
                  </a:cubicBezTo>
                  <a:cubicBezTo>
                    <a:pt x="383522" y="1713242"/>
                    <a:pt x="0" y="1329720"/>
                    <a:pt x="0" y="85662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488" tIns="272488" rIns="272488" bIns="2724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Static</a:t>
              </a:r>
              <a:r>
                <a:rPr lang="zh-CN" altLang="en-US" sz="1700" kern="1200" dirty="0"/>
                <a:t> </a:t>
              </a:r>
              <a:r>
                <a:rPr lang="en-US" altLang="zh-CN" sz="1700" kern="1200" dirty="0"/>
                <a:t>or</a:t>
              </a:r>
              <a:r>
                <a:rPr lang="zh-CN" altLang="en-US" sz="1700" kern="1200" dirty="0"/>
                <a:t> </a:t>
              </a:r>
              <a:r>
                <a:rPr lang="en-US" altLang="zh-CN" sz="1700" kern="1200" dirty="0"/>
                <a:t>dynamic</a:t>
              </a:r>
              <a:endParaRPr lang="en-US" sz="1700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05A7BCA-134D-A24D-B0A1-CF31D89D4C72}"/>
              </a:ext>
            </a:extLst>
          </p:cNvPr>
          <p:cNvGrpSpPr/>
          <p:nvPr/>
        </p:nvGrpSpPr>
        <p:grpSpPr>
          <a:xfrm>
            <a:off x="5415059" y="3732473"/>
            <a:ext cx="2086401" cy="1752892"/>
            <a:chOff x="5415059" y="3732473"/>
            <a:chExt cx="2086401" cy="1752892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7A8BCEB-3876-B141-AD16-FF3FE1A1DB19}"/>
                </a:ext>
              </a:extLst>
            </p:cNvPr>
            <p:cNvSpPr/>
            <p:nvPr/>
          </p:nvSpPr>
          <p:spPr>
            <a:xfrm rot="19800000">
              <a:off x="7137749" y="3732473"/>
              <a:ext cx="363711" cy="582503"/>
            </a:xfrm>
            <a:custGeom>
              <a:avLst/>
              <a:gdLst>
                <a:gd name="connsiteX0" fmla="*/ 0 w 363710"/>
                <a:gd name="connsiteY0" fmla="*/ 116500 h 582502"/>
                <a:gd name="connsiteX1" fmla="*/ 181855 w 363710"/>
                <a:gd name="connsiteY1" fmla="*/ 116500 h 582502"/>
                <a:gd name="connsiteX2" fmla="*/ 181855 w 363710"/>
                <a:gd name="connsiteY2" fmla="*/ 0 h 582502"/>
                <a:gd name="connsiteX3" fmla="*/ 363710 w 363710"/>
                <a:gd name="connsiteY3" fmla="*/ 291251 h 582502"/>
                <a:gd name="connsiteX4" fmla="*/ 181855 w 363710"/>
                <a:gd name="connsiteY4" fmla="*/ 582502 h 582502"/>
                <a:gd name="connsiteX5" fmla="*/ 181855 w 363710"/>
                <a:gd name="connsiteY5" fmla="*/ 466002 h 582502"/>
                <a:gd name="connsiteX6" fmla="*/ 0 w 363710"/>
                <a:gd name="connsiteY6" fmla="*/ 466002 h 582502"/>
                <a:gd name="connsiteX7" fmla="*/ 0 w 363710"/>
                <a:gd name="connsiteY7" fmla="*/ 116500 h 58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710" h="582502">
                  <a:moveTo>
                    <a:pt x="363710" y="466002"/>
                  </a:moveTo>
                  <a:lnTo>
                    <a:pt x="181855" y="466002"/>
                  </a:lnTo>
                  <a:lnTo>
                    <a:pt x="181855" y="582502"/>
                  </a:lnTo>
                  <a:lnTo>
                    <a:pt x="0" y="291251"/>
                  </a:lnTo>
                  <a:lnTo>
                    <a:pt x="181855" y="0"/>
                  </a:lnTo>
                  <a:lnTo>
                    <a:pt x="181855" y="116500"/>
                  </a:lnTo>
                  <a:lnTo>
                    <a:pt x="363710" y="116500"/>
                  </a:lnTo>
                  <a:lnTo>
                    <a:pt x="363710" y="46600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112" tIns="116501" rIns="1" bIns="11649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C4FA179-429D-7F4F-9958-EB30F3AE5EE2}"/>
                </a:ext>
              </a:extLst>
            </p:cNvPr>
            <p:cNvSpPr/>
            <p:nvPr/>
          </p:nvSpPr>
          <p:spPr>
            <a:xfrm>
              <a:off x="5415059" y="3772123"/>
              <a:ext cx="1713242" cy="1713242"/>
            </a:xfrm>
            <a:custGeom>
              <a:avLst/>
              <a:gdLst>
                <a:gd name="connsiteX0" fmla="*/ 0 w 1713242"/>
                <a:gd name="connsiteY0" fmla="*/ 856621 h 1713242"/>
                <a:gd name="connsiteX1" fmla="*/ 856621 w 1713242"/>
                <a:gd name="connsiteY1" fmla="*/ 0 h 1713242"/>
                <a:gd name="connsiteX2" fmla="*/ 1713242 w 1713242"/>
                <a:gd name="connsiteY2" fmla="*/ 856621 h 1713242"/>
                <a:gd name="connsiteX3" fmla="*/ 856621 w 1713242"/>
                <a:gd name="connsiteY3" fmla="*/ 1713242 h 1713242"/>
                <a:gd name="connsiteX4" fmla="*/ 0 w 1713242"/>
                <a:gd name="connsiteY4" fmla="*/ 856621 h 171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242" h="1713242">
                  <a:moveTo>
                    <a:pt x="0" y="856621"/>
                  </a:moveTo>
                  <a:cubicBezTo>
                    <a:pt x="0" y="383522"/>
                    <a:pt x="383522" y="0"/>
                    <a:pt x="856621" y="0"/>
                  </a:cubicBezTo>
                  <a:cubicBezTo>
                    <a:pt x="1329720" y="0"/>
                    <a:pt x="1713242" y="383522"/>
                    <a:pt x="1713242" y="856621"/>
                  </a:cubicBezTo>
                  <a:cubicBezTo>
                    <a:pt x="1713242" y="1329720"/>
                    <a:pt x="1329720" y="1713242"/>
                    <a:pt x="856621" y="1713242"/>
                  </a:cubicBezTo>
                  <a:cubicBezTo>
                    <a:pt x="383522" y="1713242"/>
                    <a:pt x="0" y="1329720"/>
                    <a:pt x="0" y="856621"/>
                  </a:cubicBez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488" tIns="272488" rIns="272488" bIns="2724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Load</a:t>
              </a:r>
              <a:r>
                <a:rPr lang="zh-CN" altLang="en-US" sz="1700" kern="1200" dirty="0"/>
                <a:t> </a:t>
              </a:r>
              <a:r>
                <a:rPr lang="en-US" altLang="zh-CN" sz="1700" kern="1200" dirty="0"/>
                <a:t>topology</a:t>
              </a:r>
              <a:endParaRPr lang="en-US" sz="1700" kern="12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71B7403-B7B0-1944-AB5D-48F08B010E5A}"/>
              </a:ext>
            </a:extLst>
          </p:cNvPr>
          <p:cNvGrpSpPr/>
          <p:nvPr/>
        </p:nvGrpSpPr>
        <p:grpSpPr>
          <a:xfrm>
            <a:off x="5415059" y="1372634"/>
            <a:ext cx="2086401" cy="1752891"/>
            <a:chOff x="5415059" y="1372634"/>
            <a:chExt cx="2086401" cy="1752891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63BEFB3-9882-794A-A477-6BD7D7E0CBE6}"/>
                </a:ext>
              </a:extLst>
            </p:cNvPr>
            <p:cNvSpPr/>
            <p:nvPr/>
          </p:nvSpPr>
          <p:spPr>
            <a:xfrm rot="1800000">
              <a:off x="7137749" y="2543022"/>
              <a:ext cx="363711" cy="582503"/>
            </a:xfrm>
            <a:custGeom>
              <a:avLst/>
              <a:gdLst>
                <a:gd name="connsiteX0" fmla="*/ 0 w 363710"/>
                <a:gd name="connsiteY0" fmla="*/ 116500 h 582502"/>
                <a:gd name="connsiteX1" fmla="*/ 181855 w 363710"/>
                <a:gd name="connsiteY1" fmla="*/ 116500 h 582502"/>
                <a:gd name="connsiteX2" fmla="*/ 181855 w 363710"/>
                <a:gd name="connsiteY2" fmla="*/ 0 h 582502"/>
                <a:gd name="connsiteX3" fmla="*/ 363710 w 363710"/>
                <a:gd name="connsiteY3" fmla="*/ 291251 h 582502"/>
                <a:gd name="connsiteX4" fmla="*/ 181855 w 363710"/>
                <a:gd name="connsiteY4" fmla="*/ 582502 h 582502"/>
                <a:gd name="connsiteX5" fmla="*/ 181855 w 363710"/>
                <a:gd name="connsiteY5" fmla="*/ 466002 h 582502"/>
                <a:gd name="connsiteX6" fmla="*/ 0 w 363710"/>
                <a:gd name="connsiteY6" fmla="*/ 466002 h 582502"/>
                <a:gd name="connsiteX7" fmla="*/ 0 w 363710"/>
                <a:gd name="connsiteY7" fmla="*/ 116500 h 58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710" h="582502">
                  <a:moveTo>
                    <a:pt x="363710" y="466002"/>
                  </a:moveTo>
                  <a:lnTo>
                    <a:pt x="181855" y="466002"/>
                  </a:lnTo>
                  <a:lnTo>
                    <a:pt x="181855" y="582502"/>
                  </a:lnTo>
                  <a:lnTo>
                    <a:pt x="0" y="291251"/>
                  </a:lnTo>
                  <a:lnTo>
                    <a:pt x="181855" y="0"/>
                  </a:lnTo>
                  <a:lnTo>
                    <a:pt x="181855" y="116500"/>
                  </a:lnTo>
                  <a:lnTo>
                    <a:pt x="363710" y="116500"/>
                  </a:lnTo>
                  <a:lnTo>
                    <a:pt x="363710" y="46600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113" tIns="116500" rIns="0" bIns="11650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A60B1D2-EDEF-AC45-A02D-D7C25E65DE92}"/>
                </a:ext>
              </a:extLst>
            </p:cNvPr>
            <p:cNvSpPr/>
            <p:nvPr/>
          </p:nvSpPr>
          <p:spPr>
            <a:xfrm>
              <a:off x="5415059" y="1372634"/>
              <a:ext cx="1713242" cy="1713242"/>
            </a:xfrm>
            <a:custGeom>
              <a:avLst/>
              <a:gdLst>
                <a:gd name="connsiteX0" fmla="*/ 0 w 1713242"/>
                <a:gd name="connsiteY0" fmla="*/ 856621 h 1713242"/>
                <a:gd name="connsiteX1" fmla="*/ 856621 w 1713242"/>
                <a:gd name="connsiteY1" fmla="*/ 0 h 1713242"/>
                <a:gd name="connsiteX2" fmla="*/ 1713242 w 1713242"/>
                <a:gd name="connsiteY2" fmla="*/ 856621 h 1713242"/>
                <a:gd name="connsiteX3" fmla="*/ 856621 w 1713242"/>
                <a:gd name="connsiteY3" fmla="*/ 1713242 h 1713242"/>
                <a:gd name="connsiteX4" fmla="*/ 0 w 1713242"/>
                <a:gd name="connsiteY4" fmla="*/ 856621 h 171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242" h="1713242">
                  <a:moveTo>
                    <a:pt x="0" y="856621"/>
                  </a:moveTo>
                  <a:cubicBezTo>
                    <a:pt x="0" y="383522"/>
                    <a:pt x="383522" y="0"/>
                    <a:pt x="856621" y="0"/>
                  </a:cubicBezTo>
                  <a:cubicBezTo>
                    <a:pt x="1329720" y="0"/>
                    <a:pt x="1713242" y="383522"/>
                    <a:pt x="1713242" y="856621"/>
                  </a:cubicBezTo>
                  <a:cubicBezTo>
                    <a:pt x="1713242" y="1329720"/>
                    <a:pt x="1329720" y="1713242"/>
                    <a:pt x="856621" y="1713242"/>
                  </a:cubicBezTo>
                  <a:cubicBezTo>
                    <a:pt x="383522" y="1713242"/>
                    <a:pt x="0" y="1329720"/>
                    <a:pt x="0" y="856621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488" tIns="272488" rIns="272488" bIns="2724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Link</a:t>
              </a:r>
              <a:r>
                <a:rPr lang="zh-CN" altLang="en-US" sz="1700" kern="1200" dirty="0"/>
                <a:t> </a:t>
              </a:r>
              <a:r>
                <a:rPr lang="en-US" altLang="zh-CN" sz="1700" kern="1200" dirty="0"/>
                <a:t>optimization</a:t>
              </a:r>
              <a:endParaRPr lang="en-US" sz="1700" kern="1200" dirty="0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Slide Zoom 51">
                <a:extLst>
                  <a:ext uri="{FF2B5EF4-FFF2-40B4-BE49-F238E27FC236}">
                    <a16:creationId xmlns:a16="http://schemas.microsoft.com/office/drawing/2014/main" id="{3FBE35BE-C535-BA41-AA2B-E93AECCE4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021764"/>
                  </p:ext>
                </p:extLst>
              </p:nvPr>
            </p:nvGraphicFramePr>
            <p:xfrm>
              <a:off x="7493588" y="2789935"/>
              <a:ext cx="1612515" cy="1204196"/>
            </p:xfrm>
            <a:graphic>
              <a:graphicData uri="http://schemas.microsoft.com/office/powerpoint/2016/slidezoom">
                <pslz:sldZm>
                  <pslz:sldZmObj sldId="282" cId="2650565345">
                    <pslz:zmPr id="{F2B61C5A-7C81-2346-B288-765D2B747077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2515" cy="120419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Slide Zoom 5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FBE35BE-C535-BA41-AA2B-E93AECCE4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3588" y="2789935"/>
                <a:ext cx="1612515" cy="120419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39AB560E-3ABD-D64A-90FB-699679C4F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6046105"/>
                  </p:ext>
                </p:extLst>
              </p:nvPr>
            </p:nvGraphicFramePr>
            <p:xfrm>
              <a:off x="7547209" y="2849520"/>
              <a:ext cx="1612515" cy="1204196"/>
            </p:xfrm>
            <a:graphic>
              <a:graphicData uri="http://schemas.microsoft.com/office/powerpoint/2016/slidezoom">
                <pslz:sldZm>
                  <pslz:sldZmObj sldId="282" cId="2650565345">
                    <pslz:zmPr id="{F2B61C5A-7C81-2346-B288-765D2B747077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2515" cy="120419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9AB560E-3ABD-D64A-90FB-699679C4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7209" y="2849520"/>
                <a:ext cx="1612515" cy="120419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14E032B8-8D8F-EF46-BC50-3B716252FE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6302640"/>
                  </p:ext>
                </p:extLst>
              </p:nvPr>
            </p:nvGraphicFramePr>
            <p:xfrm>
              <a:off x="5522834" y="1659403"/>
              <a:ext cx="1483330" cy="1107723"/>
            </p:xfrm>
            <a:graphic>
              <a:graphicData uri="http://schemas.microsoft.com/office/powerpoint/2016/slidezoom">
                <pslz:sldZm>
                  <pslz:sldZmObj sldId="280" cId="406035506">
                    <pslz:zmPr id="{D449C267-597B-9B43-BF82-B54C54D034F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83330" cy="110772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4E032B8-8D8F-EF46-BC50-3B716252F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2834" y="1659403"/>
                <a:ext cx="1483330" cy="110772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F594A680-8325-0E48-AEA9-DD1052D2A0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0442460"/>
                  </p:ext>
                </p:extLst>
              </p:nvPr>
            </p:nvGraphicFramePr>
            <p:xfrm>
              <a:off x="9682910" y="1659403"/>
              <a:ext cx="1471249" cy="1098701"/>
            </p:xfrm>
            <a:graphic>
              <a:graphicData uri="http://schemas.microsoft.com/office/powerpoint/2016/slidezoom">
                <pslz:sldZm>
                  <pslz:sldZmObj sldId="267" cId="1843524139">
                    <pslz:zmPr id="{EC378FFA-3ADA-9C45-A7F2-210CECAB32B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71249" cy="109870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594A680-8325-0E48-AEA9-DD1052D2A0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2910" y="1659403"/>
                <a:ext cx="1471249" cy="109870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B61327E0-EBAF-AE48-B6DB-009EC960CB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897894"/>
                  </p:ext>
                </p:extLst>
              </p:nvPr>
            </p:nvGraphicFramePr>
            <p:xfrm>
              <a:off x="5370707" y="3956125"/>
              <a:ext cx="1773813" cy="1324650"/>
            </p:xfrm>
            <a:graphic>
              <a:graphicData uri="http://schemas.microsoft.com/office/powerpoint/2016/slidezoom">
                <pslz:sldZm>
                  <pslz:sldZmObj sldId="274" cId="1129050033">
                    <pslz:zmPr id="{E4D1F069-33A2-554B-8E3E-5569B65D4F77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73813" cy="13246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1327E0-EBAF-AE48-B6DB-009EC960CB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0707" y="3956125"/>
                <a:ext cx="1773813" cy="13246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9D0D1475-A004-924B-9E9E-0BF287DBA8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2673850"/>
                  </p:ext>
                </p:extLst>
              </p:nvPr>
            </p:nvGraphicFramePr>
            <p:xfrm>
              <a:off x="7141396" y="5050166"/>
              <a:ext cx="2084470" cy="1556643"/>
            </p:xfrm>
            <a:graphic>
              <a:graphicData uri="http://schemas.microsoft.com/office/powerpoint/2016/slidezoom">
                <pslz:sldZm>
                  <pslz:sldZmObj sldId="268" cId="134750977">
                    <pslz:zmPr id="{1448AC5D-471C-6143-A457-6F2713A35E82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84470" cy="15566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0D1475-A004-924B-9E9E-0BF287DBA8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1396" y="5050166"/>
                <a:ext cx="2084470" cy="15566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1BF3A84B-2918-8945-9436-713618BE77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5832248"/>
                  </p:ext>
                </p:extLst>
              </p:nvPr>
            </p:nvGraphicFramePr>
            <p:xfrm>
              <a:off x="7356118" y="230983"/>
              <a:ext cx="2138583" cy="1597053"/>
            </p:xfrm>
            <a:graphic>
              <a:graphicData uri="http://schemas.microsoft.com/office/powerpoint/2016/slidezoom">
                <pslz:sldZm>
                  <pslz:sldZmObj sldId="269" cId="4216253440">
                    <pslz:zmPr id="{A715F255-78C2-424C-B00B-1C32637889E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8583" cy="15970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BF3A84B-2918-8945-9436-713618BE77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6118" y="230983"/>
                <a:ext cx="2138583" cy="15970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F0A39120-F49D-4953-93E9-79C2F85AC6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3137043"/>
                  </p:ext>
                </p:extLst>
              </p:nvPr>
            </p:nvGraphicFramePr>
            <p:xfrm>
              <a:off x="9682910" y="4137470"/>
              <a:ext cx="1420448" cy="1063812"/>
            </p:xfrm>
            <a:graphic>
              <a:graphicData uri="http://schemas.microsoft.com/office/powerpoint/2016/slidezoom">
                <pslz:sldZm>
                  <pslz:sldZmObj sldId="283" cId="3396220955">
                    <pslz:zmPr id="{5BB7308A-4DC8-4882-8126-044BB9F8BB3E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20448" cy="106381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0A39120-F49D-4953-93E9-79C2F85AC6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2910" y="4137470"/>
                <a:ext cx="1420448" cy="106381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731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C2879-2C7F-E945-819D-1B6AF138EA62}"/>
              </a:ext>
            </a:extLst>
          </p:cNvPr>
          <p:cNvSpPr txBox="1"/>
          <p:nvPr/>
        </p:nvSpPr>
        <p:spPr>
          <a:xfrm>
            <a:off x="411061" y="270337"/>
            <a:ext cx="4997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3AA93-DDF5-3A4C-9FC9-FADF92F0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81" y="2203418"/>
            <a:ext cx="4013200" cy="115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5FFED-1088-3045-897A-C3164986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3" y="3359118"/>
            <a:ext cx="52324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AEE1E-4D05-C84D-8C72-69E8D05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91" y="4603718"/>
            <a:ext cx="3962400" cy="116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24C07A-3597-C24E-A68F-AA6C4F20A13B}"/>
                  </a:ext>
                </a:extLst>
              </p:cNvPr>
              <p:cNvSpPr txBox="1"/>
              <p:nvPr/>
            </p:nvSpPr>
            <p:spPr>
              <a:xfrm>
                <a:off x="411061" y="1085882"/>
                <a:ext cx="4383361" cy="863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Step 1.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interferenced by other links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24C07A-3597-C24E-A68F-AA6C4F20A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1" y="1085882"/>
                <a:ext cx="4383361" cy="863375"/>
              </a:xfrm>
              <a:prstGeom prst="rect">
                <a:avLst/>
              </a:prstGeom>
              <a:blipFill>
                <a:blip r:embed="rId5"/>
                <a:stretch>
                  <a:fillRect l="-2017" t="-4412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99FADA9-9EE4-0342-8212-518339662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701" y="678109"/>
            <a:ext cx="6332238" cy="55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8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C2879-2C7F-E945-819D-1B6AF138EA62}"/>
              </a:ext>
            </a:extLst>
          </p:cNvPr>
          <p:cNvSpPr txBox="1"/>
          <p:nvPr/>
        </p:nvSpPr>
        <p:spPr>
          <a:xfrm>
            <a:off x="411060" y="270337"/>
            <a:ext cx="4711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4C07A-3597-C24E-A68F-AA6C4F20A13B}"/>
              </a:ext>
            </a:extLst>
          </p:cNvPr>
          <p:cNvSpPr txBox="1"/>
          <p:nvPr/>
        </p:nvSpPr>
        <p:spPr>
          <a:xfrm>
            <a:off x="411061" y="1085882"/>
            <a:ext cx="526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Constraints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99FADA9-9EE4-0342-8212-51833966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701" y="678109"/>
            <a:ext cx="6332238" cy="5501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33926-1614-9249-8ACA-F6D65065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55" y="3949754"/>
            <a:ext cx="1587500" cy="1003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BDA18A-2B1F-CA46-835D-CF30CCD77277}"/>
              </a:ext>
            </a:extLst>
          </p:cNvPr>
          <p:cNvSpPr txBox="1"/>
          <p:nvPr/>
        </p:nvSpPr>
        <p:spPr>
          <a:xfrm>
            <a:off x="411061" y="1900371"/>
            <a:ext cx="47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Define the receiver SNR as a threshold.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207151-BB77-8F4B-8B45-5C9E6487AA59}"/>
                  </a:ext>
                </a:extLst>
              </p:cNvPr>
              <p:cNvSpPr txBox="1"/>
              <p:nvPr/>
            </p:nvSpPr>
            <p:spPr>
              <a:xfrm>
                <a:off x="411060" y="2509564"/>
                <a:ext cx="47114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𝜉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Cambria Math" panose="02040503050406030204" pitchFamily="18" charset="0"/>
                    <a:cs typeface="+mn-cs"/>
                  </a:rPr>
                  <a:t> is predefined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because wireless mesh network utilizes OQPSK or 64QAM demodulation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207151-BB77-8F4B-8B45-5C9E6487A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0" y="2509564"/>
                <a:ext cx="4711445" cy="1200329"/>
              </a:xfrm>
              <a:prstGeom prst="rect">
                <a:avLst/>
              </a:prstGeom>
              <a:blipFill>
                <a:blip r:embed="rId4"/>
                <a:stretch>
                  <a:fillRect l="-1035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004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154A6-8059-514A-9FE8-ED629509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1" y="2627870"/>
            <a:ext cx="51435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C2879-2C7F-E945-819D-1B6AF138EA62}"/>
              </a:ext>
            </a:extLst>
          </p:cNvPr>
          <p:cNvSpPr txBox="1"/>
          <p:nvPr/>
        </p:nvSpPr>
        <p:spPr>
          <a:xfrm>
            <a:off x="411061" y="270338"/>
            <a:ext cx="469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4C07A-3597-C24E-A68F-AA6C4F20A13B}"/>
              </a:ext>
            </a:extLst>
          </p:cNvPr>
          <p:cNvSpPr txBox="1"/>
          <p:nvPr/>
        </p:nvSpPr>
        <p:spPr>
          <a:xfrm>
            <a:off x="411061" y="1085882"/>
            <a:ext cx="526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for Step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BDA18A-2B1F-CA46-835D-CF30CCD77277}"/>
                  </a:ext>
                </a:extLst>
              </p:cNvPr>
              <p:cNvSpPr txBox="1"/>
              <p:nvPr/>
            </p:nvSpPr>
            <p:spPr>
              <a:xfrm>
                <a:off x="411061" y="1900371"/>
                <a:ext cx="4226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Define the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Δ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𝜔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function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BDA18A-2B1F-CA46-835D-CF30CCD77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1" y="1900371"/>
                <a:ext cx="4226011" cy="369332"/>
              </a:xfrm>
              <a:prstGeom prst="rect">
                <a:avLst/>
              </a:prstGeom>
              <a:blipFill>
                <a:blip r:embed="rId3"/>
                <a:stretch>
                  <a:fillRect l="-89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boat, man, flying, red&#10;&#10;Description automatically generated">
            <a:extLst>
              <a:ext uri="{FF2B5EF4-FFF2-40B4-BE49-F238E27FC236}">
                <a16:creationId xmlns:a16="http://schemas.microsoft.com/office/drawing/2014/main" id="{7D1B1BD8-4A07-5943-B709-442CF7200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71" y="793558"/>
            <a:ext cx="6131103" cy="4598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B950D-EE2F-294F-9C25-05B11C4E3CAB}"/>
                  </a:ext>
                </a:extLst>
              </p:cNvPr>
              <p:cNvSpPr txBox="1"/>
              <p:nvPr/>
            </p:nvSpPr>
            <p:spPr>
              <a:xfrm>
                <a:off x="6272283" y="5291547"/>
                <a:ext cx="4226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One example of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Δ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𝜔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B950D-EE2F-294F-9C25-05B11C4E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83" y="5291547"/>
                <a:ext cx="4226011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75B89C-6BB9-4544-8405-4C2FA43851F1}"/>
                  </a:ext>
                </a:extLst>
              </p:cNvPr>
              <p:cNvSpPr txBox="1"/>
              <p:nvPr/>
            </p:nvSpPr>
            <p:spPr>
              <a:xfrm>
                <a:off x="411061" y="4296312"/>
                <a:ext cx="55275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A(0) means all assigned links which interference range could cover link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_0(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75B89C-6BB9-4544-8405-4C2FA438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1" y="4296312"/>
                <a:ext cx="5527589" cy="646331"/>
              </a:xfrm>
              <a:prstGeom prst="rect">
                <a:avLst/>
              </a:prstGeom>
              <a:blipFill>
                <a:blip r:embed="rId6"/>
                <a:stretch>
                  <a:fillRect l="-686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284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C2879-2C7F-E945-819D-1B6AF138EA62}"/>
              </a:ext>
            </a:extLst>
          </p:cNvPr>
          <p:cNvSpPr txBox="1"/>
          <p:nvPr/>
        </p:nvSpPr>
        <p:spPr>
          <a:xfrm>
            <a:off x="411061" y="270337"/>
            <a:ext cx="555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24C07A-3597-C24E-A68F-AA6C4F20A13B}"/>
                  </a:ext>
                </a:extLst>
              </p:cNvPr>
              <p:cNvSpPr txBox="1"/>
              <p:nvPr/>
            </p:nvSpPr>
            <p:spPr>
              <a:xfrm>
                <a:off x="411061" y="1085882"/>
                <a:ext cx="4383361" cy="863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Step 2.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interference assigned links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24C07A-3597-C24E-A68F-AA6C4F20A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1" y="1085882"/>
                <a:ext cx="4383361" cy="863375"/>
              </a:xfrm>
              <a:prstGeom prst="rect">
                <a:avLst/>
              </a:prstGeom>
              <a:blipFill>
                <a:blip r:embed="rId2"/>
                <a:stretch>
                  <a:fillRect l="-2017" t="-4412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CB4359F-7A63-7D4B-91ED-FBC8DCBC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15" y="644441"/>
            <a:ext cx="5548182" cy="5569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C4769-6667-E846-B598-D3F06CE64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15" y="2142525"/>
            <a:ext cx="5727700" cy="10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504D7-CFCC-6D43-8456-17B8BCCC1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61" y="3166076"/>
            <a:ext cx="48895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C2440C-0DA2-E447-BD9C-D4DFA8AF9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15" y="4038833"/>
            <a:ext cx="4089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3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643C8C-C1FB-814C-BFA4-657C589D4D90}"/>
              </a:ext>
            </a:extLst>
          </p:cNvPr>
          <p:cNvSpPr txBox="1"/>
          <p:nvPr/>
        </p:nvSpPr>
        <p:spPr>
          <a:xfrm>
            <a:off x="411061" y="1085882"/>
            <a:ext cx="526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Constraints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64FF-7A7A-2D4F-9FDA-D3B6310B230E}"/>
              </a:ext>
            </a:extLst>
          </p:cNvPr>
          <p:cNvSpPr txBox="1"/>
          <p:nvPr/>
        </p:nvSpPr>
        <p:spPr>
          <a:xfrm>
            <a:off x="411061" y="270337"/>
            <a:ext cx="554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592B839-A9C7-BA4C-81DA-081C7A54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515" y="644441"/>
            <a:ext cx="5548182" cy="5569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B9BF-A13D-B44C-8A17-F3100DB7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1" y="3974069"/>
            <a:ext cx="2794000" cy="132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0F6A4-4B6B-1240-A60B-675D0A06679A}"/>
              </a:ext>
            </a:extLst>
          </p:cNvPr>
          <p:cNvSpPr txBox="1"/>
          <p:nvPr/>
        </p:nvSpPr>
        <p:spPr>
          <a:xfrm>
            <a:off x="543697" y="1927654"/>
            <a:ext cx="451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For each assigned link, we can define a SNR threshold.</a:t>
            </a:r>
          </a:p>
        </p:txBody>
      </p:sp>
    </p:spTree>
    <p:extLst>
      <p:ext uri="{BB962C8B-B14F-4D97-AF65-F5344CB8AC3E}">
        <p14:creationId xmlns:p14="http://schemas.microsoft.com/office/powerpoint/2010/main" val="1591451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643C8C-C1FB-814C-BFA4-657C589D4D90}"/>
              </a:ext>
            </a:extLst>
          </p:cNvPr>
          <p:cNvSpPr txBox="1"/>
          <p:nvPr/>
        </p:nvSpPr>
        <p:spPr>
          <a:xfrm>
            <a:off x="411061" y="1085882"/>
            <a:ext cx="526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Constraints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64FF-7A7A-2D4F-9FDA-D3B6310B230E}"/>
              </a:ext>
            </a:extLst>
          </p:cNvPr>
          <p:cNvSpPr txBox="1"/>
          <p:nvPr/>
        </p:nvSpPr>
        <p:spPr>
          <a:xfrm>
            <a:off x="411061" y="270337"/>
            <a:ext cx="4888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697AE-A438-8143-B5A2-BE36F951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65" y="4381366"/>
            <a:ext cx="31242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9130E-5B2A-0C43-987C-B75186BF5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7" r="3507"/>
          <a:stretch/>
        </p:blipFill>
        <p:spPr>
          <a:xfrm>
            <a:off x="5165125" y="1547547"/>
            <a:ext cx="5955957" cy="261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C5B9D-EFF4-D34B-8CA8-263C59A66B5C}"/>
              </a:ext>
            </a:extLst>
          </p:cNvPr>
          <p:cNvSpPr txBox="1"/>
          <p:nvPr/>
        </p:nvSpPr>
        <p:spPr>
          <a:xfrm>
            <a:off x="411061" y="1945533"/>
            <a:ext cx="451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Calculate total variance of assigned links </a:t>
            </a:r>
          </a:p>
        </p:txBody>
      </p:sp>
    </p:spTree>
    <p:extLst>
      <p:ext uri="{BB962C8B-B14F-4D97-AF65-F5344CB8AC3E}">
        <p14:creationId xmlns:p14="http://schemas.microsoft.com/office/powerpoint/2010/main" val="3234921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253D4-C056-164F-9778-E793BDA4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r="3878"/>
          <a:stretch/>
        </p:blipFill>
        <p:spPr>
          <a:xfrm>
            <a:off x="411061" y="2086560"/>
            <a:ext cx="5684770" cy="1158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A50AEE-43B1-EC42-9B09-B0AB77758014}"/>
              </a:ext>
            </a:extLst>
          </p:cNvPr>
          <p:cNvSpPr txBox="1"/>
          <p:nvPr/>
        </p:nvSpPr>
        <p:spPr>
          <a:xfrm>
            <a:off x="411061" y="270337"/>
            <a:ext cx="490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C76D1-9D2B-FA42-BB30-BA205B85E09B}"/>
              </a:ext>
            </a:extLst>
          </p:cNvPr>
          <p:cNvSpPr txBox="1"/>
          <p:nvPr/>
        </p:nvSpPr>
        <p:spPr>
          <a:xfrm>
            <a:off x="411061" y="1085882"/>
            <a:ext cx="526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for Step 2</a:t>
            </a:r>
          </a:p>
        </p:txBody>
      </p:sp>
      <p:pic>
        <p:nvPicPr>
          <p:cNvPr id="6" name="Picture 5" descr="A picture containing boat, man, flying, red&#10;&#10;Description automatically generated">
            <a:extLst>
              <a:ext uri="{FF2B5EF4-FFF2-40B4-BE49-F238E27FC236}">
                <a16:creationId xmlns:a16="http://schemas.microsoft.com/office/drawing/2014/main" id="{C8ECA945-5DBF-2E40-887D-79CE9EC9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18" y="693220"/>
            <a:ext cx="6131103" cy="4598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84FBDE-20A6-CA4C-B831-C8A9B5AAB64B}"/>
                  </a:ext>
                </a:extLst>
              </p:cNvPr>
              <p:cNvSpPr txBox="1"/>
              <p:nvPr/>
            </p:nvSpPr>
            <p:spPr>
              <a:xfrm>
                <a:off x="6872263" y="5291547"/>
                <a:ext cx="4226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One example of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Δ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𝜔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function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84FBDE-20A6-CA4C-B831-C8A9B5AAB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263" y="5291547"/>
                <a:ext cx="4226011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DC2730-CA05-8444-ACD3-89F561651A6D}"/>
                  </a:ext>
                </a:extLst>
              </p:cNvPr>
              <p:cNvSpPr txBox="1"/>
              <p:nvPr/>
            </p:nvSpPr>
            <p:spPr>
              <a:xfrm>
                <a:off x="392129" y="3784196"/>
                <a:ext cx="55275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B(0) means all assigned links within the interference range of link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_0(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DC2730-CA05-8444-ACD3-89F561651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9" y="3784196"/>
                <a:ext cx="5527589" cy="646331"/>
              </a:xfrm>
              <a:prstGeom prst="rect">
                <a:avLst/>
              </a:prstGeom>
              <a:blipFill>
                <a:blip r:embed="rId5"/>
                <a:stretch>
                  <a:fillRect l="-917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59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C2879-2C7F-E945-819D-1B6AF138EA62}"/>
              </a:ext>
            </a:extLst>
          </p:cNvPr>
          <p:cNvSpPr txBox="1"/>
          <p:nvPr/>
        </p:nvSpPr>
        <p:spPr>
          <a:xfrm>
            <a:off x="411061" y="270337"/>
            <a:ext cx="515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24C07A-3597-C24E-A68F-AA6C4F20A13B}"/>
                  </a:ext>
                </a:extLst>
              </p:cNvPr>
              <p:cNvSpPr txBox="1"/>
              <p:nvPr/>
            </p:nvSpPr>
            <p:spPr>
              <a:xfrm>
                <a:off x="411061" y="1085882"/>
                <a:ext cx="47293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Step 3.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interference unassigned empty links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24C07A-3597-C24E-A68F-AA6C4F20A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1" y="1085882"/>
                <a:ext cx="4729350" cy="830997"/>
              </a:xfrm>
              <a:prstGeom prst="rect">
                <a:avLst/>
              </a:prstGeom>
              <a:blipFill>
                <a:blip r:embed="rId2"/>
                <a:stretch>
                  <a:fillRect l="-1872"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05634BC-263D-844C-A612-EFAFEE83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4" y="2364093"/>
            <a:ext cx="5295900" cy="127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E8225A-462E-494A-BFBF-C1E3F57E7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80" y="3476769"/>
            <a:ext cx="2311400" cy="1371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EBDA28-3827-1145-98A1-952ACE4C2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379" y="234129"/>
            <a:ext cx="5981320" cy="59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63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C2879-2C7F-E945-819D-1B6AF138EA62}"/>
              </a:ext>
            </a:extLst>
          </p:cNvPr>
          <p:cNvSpPr txBox="1"/>
          <p:nvPr/>
        </p:nvSpPr>
        <p:spPr>
          <a:xfrm>
            <a:off x="411061" y="270337"/>
            <a:ext cx="477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75EC5-2DBC-6E4E-903B-18F8851763D9}"/>
              </a:ext>
            </a:extLst>
          </p:cNvPr>
          <p:cNvSpPr txBox="1"/>
          <p:nvPr/>
        </p:nvSpPr>
        <p:spPr>
          <a:xfrm>
            <a:off x="411061" y="1085882"/>
            <a:ext cx="526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for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10CDE9-A02A-EE4B-B42B-A84BD308F27C}"/>
                  </a:ext>
                </a:extLst>
              </p:cNvPr>
              <p:cNvSpPr txBox="1"/>
              <p:nvPr/>
            </p:nvSpPr>
            <p:spPr>
              <a:xfrm>
                <a:off x="411061" y="3640914"/>
                <a:ext cx="53799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𝑅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_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is the smallest index the node appears as a receiver in the link priority queue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10CDE9-A02A-EE4B-B42B-A84BD308F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1" y="3640914"/>
                <a:ext cx="5379908" cy="646331"/>
              </a:xfrm>
              <a:prstGeom prst="rect">
                <a:avLst/>
              </a:prstGeom>
              <a:blipFill>
                <a:blip r:embed="rId2"/>
                <a:stretch>
                  <a:fillRect l="-90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AD79687-5189-6B4D-9E35-9B41ADFB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41" y="2133600"/>
            <a:ext cx="4521200" cy="12954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5D663F-8F50-7347-AA06-17AA6A06E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032" y="106767"/>
            <a:ext cx="4053666" cy="4053666"/>
          </a:xfrm>
          <a:prstGeom prst="rect">
            <a:avLst/>
          </a:prstGeom>
        </p:spPr>
      </p:pic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62882E09-33FF-734B-9922-B71D2A6A5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94" y="4393202"/>
            <a:ext cx="10513242" cy="19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3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C2879-2C7F-E945-819D-1B6AF138EA62}"/>
              </a:ext>
            </a:extLst>
          </p:cNvPr>
          <p:cNvSpPr txBox="1"/>
          <p:nvPr/>
        </p:nvSpPr>
        <p:spPr>
          <a:xfrm>
            <a:off x="411061" y="270337"/>
            <a:ext cx="504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75EC5-2DBC-6E4E-903B-18F8851763D9}"/>
              </a:ext>
            </a:extLst>
          </p:cNvPr>
          <p:cNvSpPr txBox="1"/>
          <p:nvPr/>
        </p:nvSpPr>
        <p:spPr>
          <a:xfrm>
            <a:off x="411061" y="1085882"/>
            <a:ext cx="526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for Step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23A93-6CF4-A449-BE3C-3E39542E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63" y="793556"/>
            <a:ext cx="6219825" cy="4664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DDDB9-B12C-A140-A968-9FFCF1793988}"/>
                  </a:ext>
                </a:extLst>
              </p:cNvPr>
              <p:cNvSpPr txBox="1"/>
              <p:nvPr/>
            </p:nvSpPr>
            <p:spPr>
              <a:xfrm>
                <a:off x="6107069" y="5458425"/>
                <a:ext cx="4226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One example of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𝜔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function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DDDB9-B12C-A140-A968-9FFCF1793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069" y="5458425"/>
                <a:ext cx="4226011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10CDE9-A02A-EE4B-B42B-A84BD308F27C}"/>
                  </a:ext>
                </a:extLst>
              </p:cNvPr>
              <p:cNvSpPr txBox="1"/>
              <p:nvPr/>
            </p:nvSpPr>
            <p:spPr>
              <a:xfrm>
                <a:off x="411061" y="3640914"/>
                <a:ext cx="45541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𝜔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is a discrete function which means that if assigning channel at the edge of frequency bandwidth, there will be more available partially overlapped channels for other links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10CDE9-A02A-EE4B-B42B-A84BD308F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61" y="3640914"/>
                <a:ext cx="4554109" cy="1200329"/>
              </a:xfrm>
              <a:prstGeom prst="rect">
                <a:avLst/>
              </a:prstGeom>
              <a:blipFill>
                <a:blip r:embed="rId4"/>
                <a:stretch>
                  <a:fillRect l="-833" t="-2105" r="-1667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AD79687-5189-6B4D-9E35-9B41ADFB7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1" y="2133600"/>
            <a:ext cx="4521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5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3B07E-5615-204C-A005-063A39E6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Mesh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Network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optimization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2E03C-5F22-4A45-8C35-62F9DD3748CA}"/>
              </a:ext>
            </a:extLst>
          </p:cNvPr>
          <p:cNvSpPr txBox="1"/>
          <p:nvPr/>
        </p:nvSpPr>
        <p:spPr>
          <a:xfrm>
            <a:off x="9113505" y="544418"/>
            <a:ext cx="129516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Internet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CBF4CE-BAB4-4F45-9FF5-3D1880B592F2}"/>
              </a:ext>
            </a:extLst>
          </p:cNvPr>
          <p:cNvCxnSpPr>
            <a:cxnSpLocks/>
            <a:stCxn id="11" idx="4"/>
            <a:endCxn id="9" idx="0"/>
          </p:cNvCxnSpPr>
          <p:nvPr/>
        </p:nvCxnSpPr>
        <p:spPr>
          <a:xfrm>
            <a:off x="7113698" y="3329581"/>
            <a:ext cx="24944" cy="22219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5C0A97-D0AB-0E4E-B2D4-8C09C9CDD779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>
          <a:xfrm flipV="1">
            <a:off x="6629157" y="3146027"/>
            <a:ext cx="347925" cy="177313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85A284-9A97-E94A-901C-20C8C82F6D78}"/>
              </a:ext>
            </a:extLst>
          </p:cNvPr>
          <p:cNvCxnSpPr>
            <a:cxnSpLocks/>
            <a:stCxn id="15" idx="4"/>
            <a:endCxn id="21" idx="2"/>
          </p:cNvCxnSpPr>
          <p:nvPr/>
        </p:nvCxnSpPr>
        <p:spPr>
          <a:xfrm>
            <a:off x="7657558" y="3872410"/>
            <a:ext cx="433599" cy="17217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CC6888-0149-DF4D-BCCD-AAC1316F0200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6962745" y="3872406"/>
            <a:ext cx="175897" cy="36090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65577-C344-2E42-8012-E9710E251924}"/>
              </a:ext>
            </a:extLst>
          </p:cNvPr>
          <p:cNvCxnSpPr>
            <a:cxnSpLocks/>
            <a:stCxn id="17" idx="0"/>
            <a:endCxn id="7" idx="3"/>
          </p:cNvCxnSpPr>
          <p:nvPr/>
        </p:nvCxnSpPr>
        <p:spPr>
          <a:xfrm flipV="1">
            <a:off x="6162328" y="3550061"/>
            <a:ext cx="235939" cy="40936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873687-7046-7A41-AD6C-D2457E147FF4}"/>
              </a:ext>
            </a:extLst>
          </p:cNvPr>
          <p:cNvSpPr/>
          <p:nvPr/>
        </p:nvSpPr>
        <p:spPr>
          <a:xfrm>
            <a:off x="8374781" y="984900"/>
            <a:ext cx="326528" cy="32063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3ACB35-F850-4B45-8719-93A74E10757D}"/>
              </a:ext>
            </a:extLst>
          </p:cNvPr>
          <p:cNvCxnSpPr>
            <a:cxnSpLocks/>
            <a:stCxn id="27" idx="6"/>
            <a:endCxn id="29" idx="0"/>
          </p:cNvCxnSpPr>
          <p:nvPr/>
        </p:nvCxnSpPr>
        <p:spPr>
          <a:xfrm>
            <a:off x="8701309" y="1819216"/>
            <a:ext cx="824392" cy="38059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8360C2-D4B3-DD43-927B-CB8E7AF0A62E}"/>
              </a:ext>
            </a:extLst>
          </p:cNvPr>
          <p:cNvCxnSpPr>
            <a:cxnSpLocks/>
            <a:stCxn id="27" idx="4"/>
            <a:endCxn id="25" idx="0"/>
          </p:cNvCxnSpPr>
          <p:nvPr/>
        </p:nvCxnSpPr>
        <p:spPr>
          <a:xfrm>
            <a:off x="8538045" y="1979531"/>
            <a:ext cx="245" cy="22028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A8D0C4-24D8-304B-A564-E7A2A017D9E8}"/>
              </a:ext>
            </a:extLst>
          </p:cNvPr>
          <p:cNvCxnSpPr>
            <a:cxnSpLocks/>
            <a:stCxn id="24" idx="7"/>
            <a:endCxn id="27" idx="2"/>
          </p:cNvCxnSpPr>
          <p:nvPr/>
        </p:nvCxnSpPr>
        <p:spPr>
          <a:xfrm flipV="1">
            <a:off x="7692063" y="1819216"/>
            <a:ext cx="682718" cy="48786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F91F2D-0F3D-4E4B-8EAD-BB069BAD821E}"/>
              </a:ext>
            </a:extLst>
          </p:cNvPr>
          <p:cNvCxnSpPr>
            <a:cxnSpLocks/>
            <a:stCxn id="29" idx="6"/>
            <a:endCxn id="34" idx="0"/>
          </p:cNvCxnSpPr>
          <p:nvPr/>
        </p:nvCxnSpPr>
        <p:spPr>
          <a:xfrm>
            <a:off x="9688965" y="2360126"/>
            <a:ext cx="354101" cy="1077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FDC29F-9488-A14D-8DF6-EFEEE45A9624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>
            <a:off x="6890525" y="2395728"/>
            <a:ext cx="522830" cy="2471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059A80-2B7B-BA48-9613-4E5C413ADDC9}"/>
              </a:ext>
            </a:extLst>
          </p:cNvPr>
          <p:cNvCxnSpPr>
            <a:cxnSpLocks/>
            <a:stCxn id="27" idx="0"/>
            <a:endCxn id="23" idx="4"/>
          </p:cNvCxnSpPr>
          <p:nvPr/>
        </p:nvCxnSpPr>
        <p:spPr>
          <a:xfrm flipV="1">
            <a:off x="8538045" y="1305531"/>
            <a:ext cx="0" cy="35336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FB45CB-E8CC-CF41-BD1A-AC27FA1A05DE}"/>
              </a:ext>
            </a:extLst>
          </p:cNvPr>
          <p:cNvCxnSpPr>
            <a:cxnSpLocks/>
            <a:stCxn id="32" idx="3"/>
            <a:endCxn id="21" idx="0"/>
          </p:cNvCxnSpPr>
          <p:nvPr/>
        </p:nvCxnSpPr>
        <p:spPr>
          <a:xfrm flipH="1">
            <a:off x="8307807" y="3141353"/>
            <a:ext cx="503652" cy="829617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B05084-9259-5F4F-B042-703E190E3F25}"/>
              </a:ext>
            </a:extLst>
          </p:cNvPr>
          <p:cNvCxnSpPr>
            <a:cxnSpLocks/>
            <a:stCxn id="11" idx="1"/>
            <a:endCxn id="31" idx="6"/>
          </p:cNvCxnSpPr>
          <p:nvPr/>
        </p:nvCxnSpPr>
        <p:spPr>
          <a:xfrm flipH="1" flipV="1">
            <a:off x="6698880" y="2523167"/>
            <a:ext cx="342915" cy="51822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F919BE-1046-234A-9644-09C8112B8DE8}"/>
              </a:ext>
            </a:extLst>
          </p:cNvPr>
          <p:cNvCxnSpPr>
            <a:cxnSpLocks/>
            <a:stCxn id="70" idx="4"/>
            <a:endCxn id="63" idx="0"/>
          </p:cNvCxnSpPr>
          <p:nvPr/>
        </p:nvCxnSpPr>
        <p:spPr>
          <a:xfrm>
            <a:off x="5615721" y="2063464"/>
            <a:ext cx="367634" cy="59265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7D9B6F-99CC-F346-A6B2-D09CA6A49636}"/>
              </a:ext>
            </a:extLst>
          </p:cNvPr>
          <p:cNvCxnSpPr>
            <a:cxnSpLocks/>
            <a:stCxn id="89" idx="4"/>
            <a:endCxn id="31" idx="2"/>
          </p:cNvCxnSpPr>
          <p:nvPr/>
        </p:nvCxnSpPr>
        <p:spPr>
          <a:xfrm>
            <a:off x="6746044" y="1940531"/>
            <a:ext cx="551" cy="278123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949C9D-0249-124E-83D6-1E2E9D4BB600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10419108" y="2812182"/>
            <a:ext cx="192389" cy="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0F1ED2-0F4A-124F-BFB6-D7BAF5CEE7E5}"/>
              </a:ext>
            </a:extLst>
          </p:cNvPr>
          <p:cNvCxnSpPr>
            <a:cxnSpLocks/>
            <a:stCxn id="39" idx="5"/>
            <a:endCxn id="40" idx="0"/>
          </p:cNvCxnSpPr>
          <p:nvPr/>
        </p:nvCxnSpPr>
        <p:spPr>
          <a:xfrm>
            <a:off x="9652832" y="3468095"/>
            <a:ext cx="277657" cy="475178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A93ED50-E13D-654E-8EAC-BADA5668E767}"/>
              </a:ext>
            </a:extLst>
          </p:cNvPr>
          <p:cNvCxnSpPr>
            <a:cxnSpLocks/>
            <a:stCxn id="32" idx="5"/>
            <a:endCxn id="39" idx="1"/>
          </p:cNvCxnSpPr>
          <p:nvPr/>
        </p:nvCxnSpPr>
        <p:spPr>
          <a:xfrm>
            <a:off x="9012680" y="3028125"/>
            <a:ext cx="409262" cy="21324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3EF9206-7985-8A47-A8AA-C9955BEF0EF2}"/>
              </a:ext>
            </a:extLst>
          </p:cNvPr>
          <p:cNvCxnSpPr>
            <a:cxnSpLocks/>
            <a:stCxn id="52" idx="3"/>
            <a:endCxn id="54" idx="6"/>
          </p:cNvCxnSpPr>
          <p:nvPr/>
        </p:nvCxnSpPr>
        <p:spPr>
          <a:xfrm flipH="1">
            <a:off x="11368383" y="3853186"/>
            <a:ext cx="212479" cy="54728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BEB56E-A90F-7346-BB4C-2A00B94AD19D}"/>
              </a:ext>
            </a:extLst>
          </p:cNvPr>
          <p:cNvCxnSpPr>
            <a:cxnSpLocks/>
            <a:stCxn id="57" idx="5"/>
            <a:endCxn id="47" idx="2"/>
          </p:cNvCxnSpPr>
          <p:nvPr/>
        </p:nvCxnSpPr>
        <p:spPr>
          <a:xfrm flipV="1">
            <a:off x="7845383" y="4698139"/>
            <a:ext cx="372041" cy="57482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43BEC3-F50D-7149-B637-FFC801DAD497}"/>
              </a:ext>
            </a:extLst>
          </p:cNvPr>
          <p:cNvCxnSpPr>
            <a:cxnSpLocks/>
            <a:stCxn id="56" idx="5"/>
            <a:endCxn id="62" idx="2"/>
          </p:cNvCxnSpPr>
          <p:nvPr/>
        </p:nvCxnSpPr>
        <p:spPr>
          <a:xfrm>
            <a:off x="7033479" y="5796232"/>
            <a:ext cx="401937" cy="2677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E539CC8-347F-2B46-841C-7A0E8EA8D2ED}"/>
              </a:ext>
            </a:extLst>
          </p:cNvPr>
          <p:cNvCxnSpPr>
            <a:cxnSpLocks/>
            <a:stCxn id="49" idx="7"/>
            <a:endCxn id="41" idx="2"/>
          </p:cNvCxnSpPr>
          <p:nvPr/>
        </p:nvCxnSpPr>
        <p:spPr>
          <a:xfrm flipV="1">
            <a:off x="9427787" y="4938519"/>
            <a:ext cx="418056" cy="61463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2A1E01E-98A5-2940-9721-5C5791DBD276}"/>
              </a:ext>
            </a:extLst>
          </p:cNvPr>
          <p:cNvCxnSpPr>
            <a:cxnSpLocks/>
            <a:stCxn id="49" idx="1"/>
            <a:endCxn id="64" idx="4"/>
          </p:cNvCxnSpPr>
          <p:nvPr/>
        </p:nvCxnSpPr>
        <p:spPr>
          <a:xfrm flipH="1" flipV="1">
            <a:off x="8385165" y="5486602"/>
            <a:ext cx="841401" cy="17978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B488FCF-0BCF-B740-BD6F-9B4054A7CB4F}"/>
              </a:ext>
            </a:extLst>
          </p:cNvPr>
          <p:cNvCxnSpPr>
            <a:cxnSpLocks/>
            <a:stCxn id="40" idx="3"/>
            <a:endCxn id="50" idx="5"/>
          </p:cNvCxnSpPr>
          <p:nvPr/>
        </p:nvCxnSpPr>
        <p:spPr>
          <a:xfrm flipH="1">
            <a:off x="9506701" y="4216949"/>
            <a:ext cx="308343" cy="54847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6589097-4B8D-0949-9BD3-886BF482E83D}"/>
              </a:ext>
            </a:extLst>
          </p:cNvPr>
          <p:cNvCxnSpPr>
            <a:cxnSpLocks/>
            <a:stCxn id="47" idx="6"/>
            <a:endCxn id="50" idx="0"/>
          </p:cNvCxnSpPr>
          <p:nvPr/>
        </p:nvCxnSpPr>
        <p:spPr>
          <a:xfrm>
            <a:off x="8543952" y="4698139"/>
            <a:ext cx="655098" cy="10309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F8B2CBB-03BA-E34D-8A8E-DCC506249411}"/>
              </a:ext>
            </a:extLst>
          </p:cNvPr>
          <p:cNvCxnSpPr>
            <a:cxnSpLocks/>
            <a:stCxn id="42" idx="3"/>
            <a:endCxn id="54" idx="7"/>
          </p:cNvCxnSpPr>
          <p:nvPr/>
        </p:nvCxnSpPr>
        <p:spPr>
          <a:xfrm>
            <a:off x="10903648" y="4071534"/>
            <a:ext cx="337301" cy="34376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AAC030-E504-7742-B9C1-C15D6FEA97D8}"/>
              </a:ext>
            </a:extLst>
          </p:cNvPr>
          <p:cNvCxnSpPr>
            <a:cxnSpLocks/>
            <a:stCxn id="49" idx="5"/>
            <a:endCxn id="53" idx="1"/>
          </p:cNvCxnSpPr>
          <p:nvPr/>
        </p:nvCxnSpPr>
        <p:spPr>
          <a:xfrm flipV="1">
            <a:off x="9538970" y="5501557"/>
            <a:ext cx="658272" cy="24918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1F51210-5DA5-3745-8122-021ED182052E}"/>
              </a:ext>
            </a:extLst>
          </p:cNvPr>
          <p:cNvCxnSpPr>
            <a:cxnSpLocks/>
            <a:stCxn id="59" idx="6"/>
            <a:endCxn id="18" idx="3"/>
          </p:cNvCxnSpPr>
          <p:nvPr/>
        </p:nvCxnSpPr>
        <p:spPr>
          <a:xfrm flipV="1">
            <a:off x="6139747" y="4506987"/>
            <a:ext cx="707553" cy="412577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9E4B38-3B8E-8641-8866-DDDBE1B304D2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 flipV="1">
            <a:off x="10850582" y="3011207"/>
            <a:ext cx="569177" cy="77603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4014B2D-7286-8A48-BD9A-7DDC87529965}"/>
              </a:ext>
            </a:extLst>
          </p:cNvPr>
          <p:cNvCxnSpPr>
            <a:cxnSpLocks/>
            <a:stCxn id="63" idx="3"/>
            <a:endCxn id="7" idx="1"/>
          </p:cNvCxnSpPr>
          <p:nvPr/>
        </p:nvCxnSpPr>
        <p:spPr>
          <a:xfrm>
            <a:off x="6016954" y="2951240"/>
            <a:ext cx="381313" cy="37210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DAA4C9A-0936-A94A-AA17-315CA995E5F3}"/>
              </a:ext>
            </a:extLst>
          </p:cNvPr>
          <p:cNvCxnSpPr>
            <a:cxnSpLocks/>
            <a:stCxn id="63" idx="2"/>
            <a:endCxn id="60" idx="5"/>
          </p:cNvCxnSpPr>
          <p:nvPr/>
        </p:nvCxnSpPr>
        <p:spPr>
          <a:xfrm flipH="1">
            <a:off x="5339182" y="2875897"/>
            <a:ext cx="580507" cy="16628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219ECF6-05FB-784F-95CE-E816A68E6CB2}"/>
              </a:ext>
            </a:extLst>
          </p:cNvPr>
          <p:cNvCxnSpPr>
            <a:cxnSpLocks/>
            <a:stCxn id="47" idx="7"/>
            <a:endCxn id="48" idx="4"/>
          </p:cNvCxnSpPr>
          <p:nvPr/>
        </p:nvCxnSpPr>
        <p:spPr>
          <a:xfrm flipV="1">
            <a:off x="8496133" y="4141560"/>
            <a:ext cx="482238" cy="443218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7E9FE9-7D23-7648-9AE4-39916DFA3758}"/>
              </a:ext>
            </a:extLst>
          </p:cNvPr>
          <p:cNvCxnSpPr>
            <a:cxnSpLocks/>
            <a:stCxn id="58" idx="6"/>
            <a:endCxn id="7" idx="2"/>
          </p:cNvCxnSpPr>
          <p:nvPr/>
        </p:nvCxnSpPr>
        <p:spPr>
          <a:xfrm flipV="1">
            <a:off x="5717732" y="3436701"/>
            <a:ext cx="632716" cy="157728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D947FCF-D7DE-AA47-A382-7EC334041886}"/>
              </a:ext>
            </a:extLst>
          </p:cNvPr>
          <p:cNvGrpSpPr/>
          <p:nvPr/>
        </p:nvGrpSpPr>
        <p:grpSpPr>
          <a:xfrm>
            <a:off x="5017379" y="1619900"/>
            <a:ext cx="7036326" cy="4363426"/>
            <a:chOff x="5017379" y="1619900"/>
            <a:chExt cx="7036326" cy="4363426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7DC111E-F1EB-5A45-AAA2-68F8EFB21919}"/>
                </a:ext>
              </a:extLst>
            </p:cNvPr>
            <p:cNvGrpSpPr/>
            <p:nvPr/>
          </p:nvGrpSpPr>
          <p:grpSpPr>
            <a:xfrm>
              <a:off x="6714013" y="2651866"/>
              <a:ext cx="4787019" cy="3262502"/>
              <a:chOff x="6714013" y="2651866"/>
              <a:chExt cx="4787019" cy="326250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AC89E34-D91F-5E4C-9C03-B3FEA4F14EE0}"/>
                  </a:ext>
                </a:extLst>
              </p:cNvPr>
              <p:cNvSpPr/>
              <p:nvPr/>
            </p:nvSpPr>
            <p:spPr>
              <a:xfrm rot="19838000">
                <a:off x="10410769" y="3277685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5656584C-DA9C-B74E-A337-87BCC499844E}"/>
                  </a:ext>
                </a:extLst>
              </p:cNvPr>
              <p:cNvGrpSpPr/>
              <p:nvPr/>
            </p:nvGrpSpPr>
            <p:grpSpPr>
              <a:xfrm>
                <a:off x="6714013" y="2651866"/>
                <a:ext cx="4787019" cy="3262502"/>
                <a:chOff x="6714013" y="2651866"/>
                <a:chExt cx="4787019" cy="3262502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83A9AA4-6FF4-8F44-9AE8-C9E3D0E95D53}"/>
                    </a:ext>
                  </a:extLst>
                </p:cNvPr>
                <p:cNvSpPr/>
                <p:nvPr/>
              </p:nvSpPr>
              <p:spPr>
                <a:xfrm>
                  <a:off x="6975378" y="3551775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326FD68B-4697-8A4A-B30A-A48B4DFE0294}"/>
                    </a:ext>
                  </a:extLst>
                </p:cNvPr>
                <p:cNvSpPr/>
                <p:nvPr/>
              </p:nvSpPr>
              <p:spPr>
                <a:xfrm rot="531751">
                  <a:off x="6975133" y="3010864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FE981EE-E4DF-FA49-A62B-4AF95D417AC2}"/>
                    </a:ext>
                  </a:extLst>
                </p:cNvPr>
                <p:cNvSpPr/>
                <p:nvPr/>
              </p:nvSpPr>
              <p:spPr>
                <a:xfrm>
                  <a:off x="7494294" y="3551779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D096ED6D-B34E-9340-A017-FE8DC205107B}"/>
                    </a:ext>
                  </a:extLst>
                </p:cNvPr>
                <p:cNvSpPr/>
                <p:nvPr/>
              </p:nvSpPr>
              <p:spPr>
                <a:xfrm>
                  <a:off x="9374123" y="3194419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F6A6BFC-649F-5F40-967A-557FC64F1FD6}"/>
                    </a:ext>
                  </a:extLst>
                </p:cNvPr>
                <p:cNvSpPr/>
                <p:nvPr/>
              </p:nvSpPr>
              <p:spPr>
                <a:xfrm>
                  <a:off x="9767225" y="3943273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828ADF0-265B-464F-A35C-8A4FD4FBA8D4}"/>
                    </a:ext>
                  </a:extLst>
                </p:cNvPr>
                <p:cNvSpPr/>
                <p:nvPr/>
              </p:nvSpPr>
              <p:spPr>
                <a:xfrm rot="19838000">
                  <a:off x="9824863" y="4698139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E42378E-C1F0-2040-BAA3-5BBFE55B9888}"/>
                    </a:ext>
                  </a:extLst>
                </p:cNvPr>
                <p:cNvSpPr/>
                <p:nvPr/>
              </p:nvSpPr>
              <p:spPr>
                <a:xfrm rot="17037690">
                  <a:off x="10659284" y="3766971"/>
                  <a:ext cx="308228" cy="339667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3E28E41-0EA0-0446-ACB5-49440F1945BD}"/>
                    </a:ext>
                  </a:extLst>
                </p:cNvPr>
                <p:cNvSpPr/>
                <p:nvPr/>
              </p:nvSpPr>
              <p:spPr>
                <a:xfrm>
                  <a:off x="10092580" y="2651866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62FE53C-B7B9-1B4F-BED1-A64D8E8D7CF9}"/>
                    </a:ext>
                  </a:extLst>
                </p:cNvPr>
                <p:cNvSpPr/>
                <p:nvPr/>
              </p:nvSpPr>
              <p:spPr>
                <a:xfrm>
                  <a:off x="10611497" y="2651871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E65BF21D-1862-2B47-95B2-9D04A18AA34F}"/>
                    </a:ext>
                  </a:extLst>
                </p:cNvPr>
                <p:cNvSpPr/>
                <p:nvPr/>
              </p:nvSpPr>
              <p:spPr>
                <a:xfrm>
                  <a:off x="8217424" y="4537823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08F65D7-0F17-4E41-94D0-3D550ED56E6E}"/>
                    </a:ext>
                  </a:extLst>
                </p:cNvPr>
                <p:cNvSpPr/>
                <p:nvPr/>
              </p:nvSpPr>
              <p:spPr>
                <a:xfrm rot="2569069">
                  <a:off x="8924069" y="3863650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D68A2FEB-3C88-784B-9531-5580C174D49F}"/>
                    </a:ext>
                  </a:extLst>
                </p:cNvPr>
                <p:cNvSpPr/>
                <p:nvPr/>
              </p:nvSpPr>
              <p:spPr>
                <a:xfrm rot="19838000">
                  <a:off x="9219504" y="5548247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62C2949-5AAE-C143-AC61-30F209A3882B}"/>
                    </a:ext>
                  </a:extLst>
                </p:cNvPr>
                <p:cNvSpPr/>
                <p:nvPr/>
              </p:nvSpPr>
              <p:spPr>
                <a:xfrm rot="17037690">
                  <a:off x="9209752" y="4672372"/>
                  <a:ext cx="308228" cy="339667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81D87EEB-2172-804D-B754-54C1368A8531}"/>
                    </a:ext>
                  </a:extLst>
                </p:cNvPr>
                <p:cNvSpPr/>
                <p:nvPr/>
              </p:nvSpPr>
              <p:spPr>
                <a:xfrm>
                  <a:off x="10546266" y="4767097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3038F4A-7E26-1042-80CF-38A340C7E663}"/>
                    </a:ext>
                  </a:extLst>
                </p:cNvPr>
                <p:cNvSpPr/>
                <p:nvPr/>
              </p:nvSpPr>
              <p:spPr>
                <a:xfrm rot="19838000">
                  <a:off x="10190180" y="5383421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4558E39-584F-E946-ACF4-B54CB7A17CC6}"/>
                    </a:ext>
                  </a:extLst>
                </p:cNvPr>
                <p:cNvSpPr/>
                <p:nvPr/>
              </p:nvSpPr>
              <p:spPr>
                <a:xfrm rot="17037690">
                  <a:off x="11177085" y="4380195"/>
                  <a:ext cx="308228" cy="339667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F4FB226-0275-8A41-8089-0C719BA0BE04}"/>
                    </a:ext>
                  </a:extLst>
                </p:cNvPr>
                <p:cNvSpPr/>
                <p:nvPr/>
              </p:nvSpPr>
              <p:spPr>
                <a:xfrm rot="19838000">
                  <a:off x="6714013" y="5593737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8B2297A-EE13-8446-A227-56A0A28DA6FA}"/>
                    </a:ext>
                  </a:extLst>
                </p:cNvPr>
                <p:cNvSpPr/>
                <p:nvPr/>
              </p:nvSpPr>
              <p:spPr>
                <a:xfrm rot="20507976">
                  <a:off x="10964550" y="5120438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5B2176F4-B4CD-8340-A083-4B38F454EC07}"/>
                </a:ext>
              </a:extLst>
            </p:cNvPr>
            <p:cNvGrpSpPr/>
            <p:nvPr/>
          </p:nvGrpSpPr>
          <p:grpSpPr>
            <a:xfrm>
              <a:off x="5017379" y="1619900"/>
              <a:ext cx="7036326" cy="4363426"/>
              <a:chOff x="5017379" y="1619900"/>
              <a:chExt cx="7036326" cy="436342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336FF2-A217-8B40-BCB2-7544C1961817}"/>
                  </a:ext>
                </a:extLst>
              </p:cNvPr>
              <p:cNvSpPr/>
              <p:nvPr/>
            </p:nvSpPr>
            <p:spPr>
              <a:xfrm rot="1617422">
                <a:off x="5926389" y="3942008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6D443D-9275-CA42-A6B5-5DF7FD39AE84}"/>
                  </a:ext>
                </a:extLst>
              </p:cNvPr>
              <p:cNvSpPr/>
              <p:nvPr/>
            </p:nvSpPr>
            <p:spPr>
              <a:xfrm>
                <a:off x="6799481" y="4233311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62B8B69-1C91-834C-A416-1E0AC6D8402B}"/>
                  </a:ext>
                </a:extLst>
              </p:cNvPr>
              <p:cNvSpPr/>
              <p:nvPr/>
            </p:nvSpPr>
            <p:spPr>
              <a:xfrm rot="1542657">
                <a:off x="8074993" y="3955098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0CFB497-4DCD-5E4F-82CF-8DA647C6E48A}"/>
                  </a:ext>
                </a:extLst>
              </p:cNvPr>
              <p:cNvSpPr/>
              <p:nvPr/>
            </p:nvSpPr>
            <p:spPr>
              <a:xfrm>
                <a:off x="8375025" y="2199811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BE8162B-3944-5B4F-9126-0EACFC68CC13}"/>
                  </a:ext>
                </a:extLst>
              </p:cNvPr>
              <p:cNvSpPr/>
              <p:nvPr/>
            </p:nvSpPr>
            <p:spPr>
              <a:xfrm>
                <a:off x="8374781" y="1658900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F519EF-351B-614A-9380-425C5AFE2C89}"/>
                  </a:ext>
                </a:extLst>
              </p:cNvPr>
              <p:cNvSpPr/>
              <p:nvPr/>
            </p:nvSpPr>
            <p:spPr>
              <a:xfrm>
                <a:off x="9362437" y="2199811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C8699C6-7CE0-8C44-AF02-4856D5F77267}"/>
                  </a:ext>
                </a:extLst>
              </p:cNvPr>
              <p:cNvSpPr/>
              <p:nvPr/>
            </p:nvSpPr>
            <p:spPr>
              <a:xfrm rot="19838000">
                <a:off x="8693214" y="2825630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4F23C10-B449-9A41-9E23-8A496B557E1A}"/>
                  </a:ext>
                </a:extLst>
              </p:cNvPr>
              <p:cNvSpPr/>
              <p:nvPr/>
            </p:nvSpPr>
            <p:spPr>
              <a:xfrm rot="17037690">
                <a:off x="10053768" y="2239752"/>
                <a:ext cx="308228" cy="339667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B324884-2D53-6342-8865-205AE1BC6026}"/>
                  </a:ext>
                </a:extLst>
              </p:cNvPr>
              <p:cNvSpPr/>
              <p:nvPr/>
            </p:nvSpPr>
            <p:spPr>
              <a:xfrm rot="17037690">
                <a:off x="11302828" y="2691812"/>
                <a:ext cx="308228" cy="339667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0202EEA-2448-424D-870F-820196FA553D}"/>
                  </a:ext>
                </a:extLst>
              </p:cNvPr>
              <p:cNvSpPr/>
              <p:nvPr/>
            </p:nvSpPr>
            <p:spPr>
              <a:xfrm>
                <a:off x="11533043" y="3579510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FD1151C-DE87-6A44-BBC7-00735CBECB63}"/>
                  </a:ext>
                </a:extLst>
              </p:cNvPr>
              <p:cNvSpPr/>
              <p:nvPr/>
            </p:nvSpPr>
            <p:spPr>
              <a:xfrm>
                <a:off x="6656375" y="4838871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EBC8021-637D-994B-846A-87359AB7943D}"/>
                  </a:ext>
                </a:extLst>
              </p:cNvPr>
              <p:cNvSpPr/>
              <p:nvPr/>
            </p:nvSpPr>
            <p:spPr>
              <a:xfrm rot="17037690">
                <a:off x="7548434" y="4662569"/>
                <a:ext cx="308228" cy="339667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EB4A01-24B5-8F48-9BF6-9BEFD71A7EB8}"/>
                  </a:ext>
                </a:extLst>
              </p:cNvPr>
              <p:cNvSpPr/>
              <p:nvPr/>
            </p:nvSpPr>
            <p:spPr>
              <a:xfrm>
                <a:off x="5813219" y="4759248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463EF2A-E02D-5E4F-BA02-92520887E40D}"/>
                  </a:ext>
                </a:extLst>
              </p:cNvPr>
              <p:cNvSpPr/>
              <p:nvPr/>
            </p:nvSpPr>
            <p:spPr>
              <a:xfrm rot="17037690">
                <a:off x="6098902" y="5567970"/>
                <a:ext cx="308228" cy="339667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53A8135-22F6-2046-9785-5F08E3EE6399}"/>
                  </a:ext>
                </a:extLst>
              </p:cNvPr>
              <p:cNvSpPr/>
              <p:nvPr/>
            </p:nvSpPr>
            <p:spPr>
              <a:xfrm>
                <a:off x="7435416" y="5662695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1DB2E63-DDA8-2444-951B-F8A722511131}"/>
                  </a:ext>
                </a:extLst>
              </p:cNvPr>
              <p:cNvSpPr/>
              <p:nvPr/>
            </p:nvSpPr>
            <p:spPr>
              <a:xfrm rot="17037690">
                <a:off x="8066235" y="5275793"/>
                <a:ext cx="308228" cy="339667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927B3B7-E80C-4842-9EA0-4770E4FE52FA}"/>
                  </a:ext>
                </a:extLst>
              </p:cNvPr>
              <p:cNvSpPr/>
              <p:nvPr/>
            </p:nvSpPr>
            <p:spPr>
              <a:xfrm>
                <a:off x="11038427" y="2150589"/>
                <a:ext cx="326528" cy="320631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8786E96-4F4F-6746-A0DF-AF5A297ADF39}"/>
                  </a:ext>
                </a:extLst>
              </p:cNvPr>
              <p:cNvSpPr/>
              <p:nvPr/>
            </p:nvSpPr>
            <p:spPr>
              <a:xfrm rot="17037690">
                <a:off x="11729758" y="2190530"/>
                <a:ext cx="308228" cy="339667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E700067D-44DB-8147-9637-4B2A062E051C}"/>
                  </a:ext>
                </a:extLst>
              </p:cNvPr>
              <p:cNvGrpSpPr/>
              <p:nvPr/>
            </p:nvGrpSpPr>
            <p:grpSpPr>
              <a:xfrm>
                <a:off x="5017379" y="1619900"/>
                <a:ext cx="2722503" cy="2134844"/>
                <a:chOff x="5017379" y="1619900"/>
                <a:chExt cx="2722503" cy="2134844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B61D6EC-0475-B143-A625-97E02F91240C}"/>
                    </a:ext>
                  </a:extLst>
                </p:cNvPr>
                <p:cNvSpPr/>
                <p:nvPr/>
              </p:nvSpPr>
              <p:spPr>
                <a:xfrm>
                  <a:off x="6350448" y="3276385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BF97897-269F-244C-B4D0-83D6CB2BA5AD}"/>
                    </a:ext>
                  </a:extLst>
                </p:cNvPr>
                <p:cNvSpPr/>
                <p:nvPr/>
              </p:nvSpPr>
              <p:spPr>
                <a:xfrm>
                  <a:off x="7413354" y="2260126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B820EAC-406F-2C49-8642-FB7A7F9D4608}"/>
                    </a:ext>
                  </a:extLst>
                </p:cNvPr>
                <p:cNvSpPr/>
                <p:nvPr/>
              </p:nvSpPr>
              <p:spPr>
                <a:xfrm rot="5934316">
                  <a:off x="6568624" y="2201077"/>
                  <a:ext cx="308228" cy="339667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E0F1CE-7EEF-5A4D-A67B-07C8E4BF1D3B}"/>
                    </a:ext>
                  </a:extLst>
                </p:cNvPr>
                <p:cNvSpPr/>
                <p:nvPr/>
              </p:nvSpPr>
              <p:spPr>
                <a:xfrm>
                  <a:off x="5391204" y="3434113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6278E7F-8D4F-B345-A531-7848BCFD1CC1}"/>
                    </a:ext>
                  </a:extLst>
                </p:cNvPr>
                <p:cNvSpPr/>
                <p:nvPr/>
              </p:nvSpPr>
              <p:spPr>
                <a:xfrm rot="18718722">
                  <a:off x="5014431" y="2891866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09C37A5-EC6C-D64A-A9E0-EC0C077B013E}"/>
                    </a:ext>
                  </a:extLst>
                </p:cNvPr>
                <p:cNvSpPr/>
                <p:nvPr/>
              </p:nvSpPr>
              <p:spPr>
                <a:xfrm rot="19838000">
                  <a:off x="5898709" y="2635517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795CF439-85E2-234D-B5D1-5A67D9AF3CAB}"/>
                    </a:ext>
                  </a:extLst>
                </p:cNvPr>
                <p:cNvSpPr/>
                <p:nvPr/>
              </p:nvSpPr>
              <p:spPr>
                <a:xfrm rot="20147738">
                  <a:off x="5386729" y="1756927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F3A9EB57-9A8B-AF4B-8F74-D04B033E85F4}"/>
                    </a:ext>
                  </a:extLst>
                </p:cNvPr>
                <p:cNvSpPr/>
                <p:nvPr/>
              </p:nvSpPr>
              <p:spPr>
                <a:xfrm>
                  <a:off x="6582780" y="1619900"/>
                  <a:ext cx="326528" cy="320631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B328A0F-BF45-524B-B48C-0E66C2377E7B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10495729" y="5331748"/>
            <a:ext cx="476989" cy="13192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1B5692-CE3B-DB4B-8A5D-85CA4B910BC1}"/>
              </a:ext>
            </a:extLst>
          </p:cNvPr>
          <p:cNvCxnSpPr>
            <a:cxnSpLocks/>
            <a:stCxn id="74" idx="6"/>
            <a:endCxn id="75" idx="0"/>
          </p:cNvCxnSpPr>
          <p:nvPr/>
        </p:nvCxnSpPr>
        <p:spPr>
          <a:xfrm>
            <a:off x="11364955" y="2310905"/>
            <a:ext cx="354101" cy="8483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F6B2D60-CD8F-EE4F-89CD-B91DA79906AC}"/>
              </a:ext>
            </a:extLst>
          </p:cNvPr>
          <p:cNvCxnSpPr>
            <a:cxnSpLocks/>
            <a:stCxn id="74" idx="3"/>
            <a:endCxn id="44" idx="7"/>
          </p:cNvCxnSpPr>
          <p:nvPr/>
        </p:nvCxnSpPr>
        <p:spPr>
          <a:xfrm flipH="1">
            <a:off x="10890206" y="2424265"/>
            <a:ext cx="196040" cy="27456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615F5CB-C4EF-9D49-B3BF-7FEBA22C2C20}"/>
              </a:ext>
            </a:extLst>
          </p:cNvPr>
          <p:cNvCxnSpPr>
            <a:cxnSpLocks/>
            <a:stCxn id="46" idx="5"/>
          </p:cNvCxnSpPr>
          <p:nvPr/>
        </p:nvCxnSpPr>
        <p:spPr>
          <a:xfrm flipV="1">
            <a:off x="11599777" y="2517108"/>
            <a:ext cx="223890" cy="26775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B3B31D-0546-CF4E-99D7-61C6579BBB8F}"/>
              </a:ext>
            </a:extLst>
          </p:cNvPr>
          <p:cNvCxnSpPr>
            <a:cxnSpLocks/>
            <a:stCxn id="39" idx="7"/>
            <a:endCxn id="43" idx="3"/>
          </p:cNvCxnSpPr>
          <p:nvPr/>
        </p:nvCxnSpPr>
        <p:spPr>
          <a:xfrm flipV="1">
            <a:off x="9652832" y="2925542"/>
            <a:ext cx="487567" cy="315832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39AABBA-21C2-1A46-9449-81713CD70713}"/>
              </a:ext>
            </a:extLst>
          </p:cNvPr>
          <p:cNvCxnSpPr>
            <a:cxnSpLocks/>
            <a:stCxn id="54" idx="2"/>
            <a:endCxn id="69" idx="7"/>
          </p:cNvCxnSpPr>
          <p:nvPr/>
        </p:nvCxnSpPr>
        <p:spPr>
          <a:xfrm flipH="1">
            <a:off x="11202076" y="4699590"/>
            <a:ext cx="91940" cy="43741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85B3F7-8704-204C-98D2-9B09FFFAE382}"/>
              </a:ext>
            </a:extLst>
          </p:cNvPr>
          <p:cNvGrpSpPr/>
          <p:nvPr/>
        </p:nvGrpSpPr>
        <p:grpSpPr>
          <a:xfrm>
            <a:off x="6202800" y="2361600"/>
            <a:ext cx="5087868" cy="3254399"/>
            <a:chOff x="6204258" y="2360127"/>
            <a:chExt cx="5087868" cy="3254211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BFDA1F2-99D9-E64B-A3AE-8093459C98EF}"/>
                </a:ext>
              </a:extLst>
            </p:cNvPr>
            <p:cNvCxnSpPr>
              <a:cxnSpLocks/>
              <a:stCxn id="11" idx="6"/>
              <a:endCxn id="15" idx="0"/>
            </p:cNvCxnSpPr>
            <p:nvPr/>
          </p:nvCxnSpPr>
          <p:spPr>
            <a:xfrm>
              <a:off x="7299712" y="3196333"/>
              <a:ext cx="357846" cy="35544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8C47ACE-3B98-F94E-A2C0-7F4EE1334A2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6676976" y="3436701"/>
              <a:ext cx="298402" cy="275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2757A7F-0215-3A4E-A613-C47D66932B81}"/>
                </a:ext>
              </a:extLst>
            </p:cNvPr>
            <p:cNvCxnSpPr>
              <a:cxnSpLocks/>
              <a:stCxn id="15" idx="2"/>
              <a:endCxn id="9" idx="6"/>
            </p:cNvCxnSpPr>
            <p:nvPr/>
          </p:nvCxnSpPr>
          <p:spPr>
            <a:xfrm flipH="1" flipV="1">
              <a:off x="7301906" y="3712091"/>
              <a:ext cx="192388" cy="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6AE180A-86D3-8D48-9ECD-EC15C1EC9630}"/>
                </a:ext>
              </a:extLst>
            </p:cNvPr>
            <p:cNvCxnSpPr>
              <a:cxnSpLocks/>
              <a:stCxn id="32" idx="0"/>
              <a:endCxn id="25" idx="4"/>
            </p:cNvCxnSpPr>
            <p:nvPr/>
          </p:nvCxnSpPr>
          <p:spPr>
            <a:xfrm flipH="1" flipV="1">
              <a:off x="8538289" y="2520442"/>
              <a:ext cx="239571" cy="3257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03B9BD7-F898-D141-A0E4-47FE0C3A9AE0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7739882" y="2360127"/>
              <a:ext cx="635143" cy="603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B56401C-2F84-CB44-AFFE-64E13BFE7094}"/>
                </a:ext>
              </a:extLst>
            </p:cNvPr>
            <p:cNvCxnSpPr>
              <a:cxnSpLocks/>
              <a:stCxn id="29" idx="2"/>
              <a:endCxn id="25" idx="6"/>
            </p:cNvCxnSpPr>
            <p:nvPr/>
          </p:nvCxnSpPr>
          <p:spPr>
            <a:xfrm flipH="1">
              <a:off x="8701553" y="2360127"/>
              <a:ext cx="66088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169CD2C-61A6-734F-8ED8-1E8104F18F04}"/>
                </a:ext>
              </a:extLst>
            </p:cNvPr>
            <p:cNvCxnSpPr>
              <a:cxnSpLocks/>
              <a:stCxn id="24" idx="3"/>
              <a:endCxn id="11" idx="0"/>
            </p:cNvCxnSpPr>
            <p:nvPr/>
          </p:nvCxnSpPr>
          <p:spPr>
            <a:xfrm flipH="1">
              <a:off x="7163096" y="2533802"/>
              <a:ext cx="298077" cy="4789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B6EB485-B8AD-3348-B355-244A1FA46F23}"/>
                </a:ext>
              </a:extLst>
            </p:cNvPr>
            <p:cNvCxnSpPr>
              <a:cxnSpLocks/>
              <a:stCxn id="32" idx="1"/>
              <a:endCxn id="24" idx="5"/>
            </p:cNvCxnSpPr>
            <p:nvPr/>
          </p:nvCxnSpPr>
          <p:spPr>
            <a:xfrm flipH="1" flipV="1">
              <a:off x="7692063" y="2533802"/>
              <a:ext cx="1008213" cy="4099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5D7F988-56D7-B64C-97DA-D343DD016FDD}"/>
                </a:ext>
              </a:extLst>
            </p:cNvPr>
            <p:cNvCxnSpPr>
              <a:cxnSpLocks/>
              <a:stCxn id="15" idx="7"/>
              <a:endCxn id="25" idx="3"/>
            </p:cNvCxnSpPr>
            <p:nvPr/>
          </p:nvCxnSpPr>
          <p:spPr>
            <a:xfrm flipV="1">
              <a:off x="7773003" y="2473487"/>
              <a:ext cx="649841" cy="112524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5C6280C5-0DA7-0548-946B-9CCAC58158B3}"/>
                </a:ext>
              </a:extLst>
            </p:cNvPr>
            <p:cNvCxnSpPr>
              <a:cxnSpLocks/>
              <a:stCxn id="21" idx="1"/>
              <a:endCxn id="24" idx="4"/>
            </p:cNvCxnSpPr>
            <p:nvPr/>
          </p:nvCxnSpPr>
          <p:spPr>
            <a:xfrm flipH="1" flipV="1">
              <a:off x="7576618" y="2580757"/>
              <a:ext cx="606803" cy="13824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F8071D2-41C0-364F-9666-9DB2F6DEFE94}"/>
                </a:ext>
              </a:extLst>
            </p:cNvPr>
            <p:cNvCxnSpPr>
              <a:cxnSpLocks/>
              <a:stCxn id="18" idx="6"/>
              <a:endCxn id="21" idx="3"/>
            </p:cNvCxnSpPr>
            <p:nvPr/>
          </p:nvCxnSpPr>
          <p:spPr>
            <a:xfrm flipV="1">
              <a:off x="7126009" y="4167467"/>
              <a:ext cx="959053" cy="2261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47316E-F27B-2241-B85D-24B1813BA663}"/>
                </a:ext>
              </a:extLst>
            </p:cNvPr>
            <p:cNvCxnSpPr>
              <a:cxnSpLocks/>
              <a:stCxn id="11" idx="7"/>
              <a:endCxn id="32" idx="2"/>
            </p:cNvCxnSpPr>
            <p:nvPr/>
          </p:nvCxnSpPr>
          <p:spPr>
            <a:xfrm flipV="1">
              <a:off x="7269928" y="3066010"/>
              <a:ext cx="1444266" cy="1094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0842402-58D3-2645-90C3-E12A04E24D7E}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10619052" y="3028125"/>
              <a:ext cx="134937" cy="2544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2FBF0DE-0923-E542-9391-3E95F41112E4}"/>
                </a:ext>
              </a:extLst>
            </p:cNvPr>
            <p:cNvCxnSpPr>
              <a:cxnSpLocks/>
              <a:stCxn id="47" idx="4"/>
              <a:endCxn id="64" idx="6"/>
            </p:cNvCxnSpPr>
            <p:nvPr/>
          </p:nvCxnSpPr>
          <p:spPr>
            <a:xfrm flipH="1">
              <a:off x="8257533" y="4858454"/>
              <a:ext cx="123155" cy="43761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12F916D-D1B5-5B4C-9B8E-896653FC7EB3}"/>
                </a:ext>
              </a:extLst>
            </p:cNvPr>
            <p:cNvCxnSpPr>
              <a:cxnSpLocks/>
              <a:stCxn id="46" idx="0"/>
              <a:endCxn id="44" idx="6"/>
            </p:cNvCxnSpPr>
            <p:nvPr/>
          </p:nvCxnSpPr>
          <p:spPr>
            <a:xfrm flipH="1" flipV="1">
              <a:off x="10938025" y="2812187"/>
              <a:ext cx="354101" cy="84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B446202D-550E-5B42-A619-2153DEFD892A}"/>
                </a:ext>
              </a:extLst>
            </p:cNvPr>
            <p:cNvCxnSpPr>
              <a:cxnSpLocks/>
              <a:stCxn id="31" idx="5"/>
              <a:endCxn id="63" idx="6"/>
            </p:cNvCxnSpPr>
            <p:nvPr/>
          </p:nvCxnSpPr>
          <p:spPr>
            <a:xfrm flipH="1">
              <a:off x="6204258" y="2459982"/>
              <a:ext cx="382968" cy="25578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49CABA6-5710-944F-9494-73A834CEDE7E}"/>
                </a:ext>
              </a:extLst>
            </p:cNvPr>
            <p:cNvCxnSpPr>
              <a:cxnSpLocks/>
              <a:stCxn id="51" idx="0"/>
              <a:endCxn id="42" idx="2"/>
            </p:cNvCxnSpPr>
            <p:nvPr/>
          </p:nvCxnSpPr>
          <p:spPr>
            <a:xfrm flipV="1">
              <a:off x="10709530" y="4086366"/>
              <a:ext cx="66685" cy="6807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F805866-7292-0345-90D7-C118691DAB87}"/>
                </a:ext>
              </a:extLst>
            </p:cNvPr>
            <p:cNvCxnSpPr>
              <a:cxnSpLocks/>
              <a:stCxn id="45" idx="3"/>
              <a:endCxn id="53" idx="7"/>
            </p:cNvCxnSpPr>
            <p:nvPr/>
          </p:nvCxnSpPr>
          <p:spPr>
            <a:xfrm flipH="1">
              <a:off x="10398463" y="3593408"/>
              <a:ext cx="130551" cy="179492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3E7AB4C-6E1D-7A4C-9454-1192279D822D}"/>
                </a:ext>
              </a:extLst>
            </p:cNvPr>
            <p:cNvCxnSpPr>
              <a:cxnSpLocks/>
              <a:stCxn id="55" idx="4"/>
              <a:endCxn id="56" idx="0"/>
            </p:cNvCxnSpPr>
            <p:nvPr/>
          </p:nvCxnSpPr>
          <p:spPr>
            <a:xfrm flipH="1">
              <a:off x="6798659" y="5159502"/>
              <a:ext cx="20980" cy="4548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D5D6C8A-3BC6-6244-9633-F9836520FBD3}"/>
              </a:ext>
            </a:extLst>
          </p:cNvPr>
          <p:cNvCxnSpPr>
            <a:cxnSpLocks/>
            <a:stCxn id="61" idx="6"/>
            <a:endCxn id="55" idx="3"/>
          </p:cNvCxnSpPr>
          <p:nvPr/>
        </p:nvCxnSpPr>
        <p:spPr>
          <a:xfrm flipV="1">
            <a:off x="6290200" y="5112547"/>
            <a:ext cx="413994" cy="47569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D977E82-553D-D94E-8D6A-367D1CAEDC97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 flipH="1">
            <a:off x="7598680" y="4981964"/>
            <a:ext cx="66685" cy="68073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0ECA7F-6584-9842-9A0A-AF81A2AF68E6}"/>
              </a:ext>
            </a:extLst>
          </p:cNvPr>
          <p:cNvCxnSpPr>
            <a:cxnSpLocks/>
            <a:stCxn id="61" idx="4"/>
            <a:endCxn id="56" idx="1"/>
          </p:cNvCxnSpPr>
          <p:nvPr/>
        </p:nvCxnSpPr>
        <p:spPr>
          <a:xfrm flipV="1">
            <a:off x="6417832" y="5711873"/>
            <a:ext cx="303243" cy="6690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13DB47E-BB48-054D-ABA8-113CF2CAFD0B}"/>
              </a:ext>
            </a:extLst>
          </p:cNvPr>
          <p:cNvCxnSpPr>
            <a:cxnSpLocks/>
            <a:stCxn id="41" idx="5"/>
            <a:endCxn id="51" idx="2"/>
          </p:cNvCxnSpPr>
          <p:nvPr/>
        </p:nvCxnSpPr>
        <p:spPr>
          <a:xfrm>
            <a:off x="10144329" y="4900634"/>
            <a:ext cx="401937" cy="2677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85E6355-50C9-764B-9C9D-2E6091C3A020}"/>
              </a:ext>
            </a:extLst>
          </p:cNvPr>
          <p:cNvCxnSpPr>
            <a:cxnSpLocks/>
            <a:stCxn id="34" idx="2"/>
            <a:endCxn id="43" idx="0"/>
          </p:cNvCxnSpPr>
          <p:nvPr/>
        </p:nvCxnSpPr>
        <p:spPr>
          <a:xfrm>
            <a:off x="10170699" y="2559147"/>
            <a:ext cx="85145" cy="9271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C0A3A55-13C2-EF46-AF9E-D6B0D4C7BD9A}"/>
              </a:ext>
            </a:extLst>
          </p:cNvPr>
          <p:cNvGrpSpPr/>
          <p:nvPr/>
        </p:nvGrpSpPr>
        <p:grpSpPr>
          <a:xfrm>
            <a:off x="5340083" y="1819758"/>
            <a:ext cx="6507507" cy="4003795"/>
            <a:chOff x="3067930" y="1730726"/>
            <a:chExt cx="6507507" cy="4003795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C8AC601-2247-EF4F-99CD-E9043C9C52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7713" y="2271637"/>
              <a:ext cx="354101" cy="848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F05F6B8E-30BF-2449-AFAB-46B595160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954" y="2335775"/>
              <a:ext cx="196040" cy="274561"/>
            </a:xfrm>
            <a:prstGeom prst="straightConnector1">
              <a:avLst/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9BE9C8DD-B7CC-4C4F-B836-647DC91C8F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0057" y="1730726"/>
              <a:ext cx="824392" cy="38059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9B11C7E-974A-5042-BF6C-08C5A7477B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93703" y="2222415"/>
              <a:ext cx="354101" cy="848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19C07E70-BEAA-6046-86B9-4E2DD4AEE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9330" y="2922717"/>
              <a:ext cx="569177" cy="77603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A15E4BF7-06B7-D245-B5C3-9D28D496A4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1493" y="3783916"/>
              <a:ext cx="175897" cy="36090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ACB9406-E5E8-8844-B3D4-7DBA964F2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824" y="4611100"/>
              <a:ext cx="91940" cy="43741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C162A2E-253B-6541-A5B6-3123B99EF4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2396" y="3983044"/>
              <a:ext cx="337301" cy="34376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4B93066D-B756-5746-9B75-CF9C6CDC381A}"/>
                </a:ext>
              </a:extLst>
            </p:cNvPr>
            <p:cNvCxnSpPr>
              <a:cxnSpLocks/>
            </p:cNvCxnSpPr>
            <p:nvPr/>
          </p:nvCxnSpPr>
          <p:spPr>
            <a:xfrm>
              <a:off x="5386306" y="3783920"/>
              <a:ext cx="433599" cy="17217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DFC4EC39-A87A-6C42-9424-9FE9B3835F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9447" y="2470657"/>
              <a:ext cx="85145" cy="9271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F41F5563-13CC-B740-9CE1-965F523B2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580" y="5623383"/>
              <a:ext cx="303243" cy="6690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D79C4A6-C73B-2F45-BBFA-DDA1C340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7428" y="4893474"/>
              <a:ext cx="66685" cy="68073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8A78FF36-FBD6-544E-B1CE-A5CA5F013D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7628" y="2434677"/>
              <a:ext cx="342915" cy="51822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50000382-894B-2E4F-9C06-61EF538FD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47856" y="2723692"/>
              <a:ext cx="192389" cy="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F97C09D3-8A8F-5245-AB45-EC05BB447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4131" y="4609649"/>
              <a:ext cx="372041" cy="57482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F96E138-DB75-874C-9C00-7284019AF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4881" y="4053070"/>
              <a:ext cx="482238" cy="44321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622C9879-28E7-7543-9246-515DD119C99C}"/>
                </a:ext>
              </a:extLst>
            </p:cNvPr>
            <p:cNvCxnSpPr>
              <a:cxnSpLocks/>
            </p:cNvCxnSpPr>
            <p:nvPr/>
          </p:nvCxnSpPr>
          <p:spPr>
            <a:xfrm>
              <a:off x="4474792" y="1852041"/>
              <a:ext cx="551" cy="27812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8F263145-1C7F-4748-86CE-92A360D304C6}"/>
                </a:ext>
              </a:extLst>
            </p:cNvPr>
            <p:cNvCxnSpPr>
              <a:cxnSpLocks/>
            </p:cNvCxnSpPr>
            <p:nvPr/>
          </p:nvCxnSpPr>
          <p:spPr>
            <a:xfrm>
              <a:off x="6272700" y="4609649"/>
              <a:ext cx="655098" cy="10309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5014EB5E-E2F7-0544-9B1A-380817EEA62D}"/>
                </a:ext>
              </a:extLst>
            </p:cNvPr>
            <p:cNvCxnSpPr>
              <a:cxnSpLocks/>
            </p:cNvCxnSpPr>
            <p:nvPr/>
          </p:nvCxnSpPr>
          <p:spPr>
            <a:xfrm>
              <a:off x="4619272" y="2308711"/>
              <a:ext cx="522830" cy="2324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E6079F2B-7F54-F24C-B603-CC383D042806}"/>
                </a:ext>
              </a:extLst>
            </p:cNvPr>
            <p:cNvCxnSpPr>
              <a:cxnSpLocks/>
            </p:cNvCxnSpPr>
            <p:nvPr/>
          </p:nvCxnSpPr>
          <p:spPr>
            <a:xfrm>
              <a:off x="3344469" y="1974974"/>
              <a:ext cx="367634" cy="592654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0A4DD0-3486-8944-9F14-0D5094B1C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7930" y="2787407"/>
              <a:ext cx="580507" cy="16628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0B47D0A-7FF9-4C47-B701-3EB107205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7131" y="3764696"/>
              <a:ext cx="212479" cy="54728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57A3938E-7346-F54C-A909-89BBCDCC3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076" y="3461571"/>
              <a:ext cx="235939" cy="40936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E1BF88A3-E121-984E-87DF-51043094FC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9798" y="4128459"/>
              <a:ext cx="413994" cy="47569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52B0403-E0FE-3C43-A816-2153F8D43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0811" y="1730726"/>
              <a:ext cx="682718" cy="48786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9A64640-01D6-5446-9E55-C0395160E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8495" y="4418497"/>
              <a:ext cx="707553" cy="41257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EE4A8E6F-5334-6342-925D-9854D4F1ED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1580" y="3379605"/>
              <a:ext cx="277657" cy="47517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A1FD5C04-F79F-DB4F-B3B5-AF4902461E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2446" y="3241091"/>
              <a:ext cx="24944" cy="222194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017BB95-ED67-FC4C-A7FA-5A431E0B63B0}"/>
                </a:ext>
              </a:extLst>
            </p:cNvPr>
            <p:cNvCxnSpPr>
              <a:cxnSpLocks/>
            </p:cNvCxnSpPr>
            <p:nvPr/>
          </p:nvCxnSpPr>
          <p:spPr>
            <a:xfrm>
              <a:off x="4762227" y="5707742"/>
              <a:ext cx="401937" cy="2677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B9CF54B7-A310-AE43-BCA0-108058E1F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555" y="3052863"/>
              <a:ext cx="503652" cy="82961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E3827838-6086-3D46-A0F6-E9666A84A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8948" y="5024057"/>
              <a:ext cx="413994" cy="47569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78B01C46-9F3C-F646-BCAA-2EF17374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477" y="5243258"/>
              <a:ext cx="476989" cy="13192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A56FB932-A4E7-944F-8220-C4E7EB308C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5702" y="2862750"/>
              <a:ext cx="381313" cy="37210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D736951C-6735-5E47-84CC-A0339F252DB9}"/>
                </a:ext>
              </a:extLst>
            </p:cNvPr>
            <p:cNvCxnSpPr>
              <a:cxnSpLocks/>
            </p:cNvCxnSpPr>
            <p:nvPr/>
          </p:nvCxnSpPr>
          <p:spPr>
            <a:xfrm>
              <a:off x="6741428" y="2939635"/>
              <a:ext cx="409262" cy="21324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C4990446-F6C6-274C-BB0B-08F66AF09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580" y="2837052"/>
              <a:ext cx="487567" cy="315832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CA91F58F-9B00-184E-9F7A-FA54F086244B}"/>
                </a:ext>
              </a:extLst>
            </p:cNvPr>
            <p:cNvCxnSpPr>
              <a:cxnSpLocks/>
            </p:cNvCxnSpPr>
            <p:nvPr/>
          </p:nvCxnSpPr>
          <p:spPr>
            <a:xfrm>
              <a:off x="7873077" y="4812144"/>
              <a:ext cx="401937" cy="2677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990E3481-80C6-AA4D-8E70-8E69ABFCB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8525" y="2421435"/>
              <a:ext cx="246912" cy="27493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19AAFB43-F363-6A4E-A32E-1B3BB7AFE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7905" y="3057537"/>
              <a:ext cx="347925" cy="17731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BF1A6665-57E3-524D-A90E-4F0C97B39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6535" y="4850029"/>
              <a:ext cx="418056" cy="61463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FB01738C-5F95-354A-B1C8-F58C3DFAEA62}"/>
                </a:ext>
              </a:extLst>
            </p:cNvPr>
            <p:cNvCxnSpPr>
              <a:cxnSpLocks/>
            </p:cNvCxnSpPr>
            <p:nvPr/>
          </p:nvCxnSpPr>
          <p:spPr>
            <a:xfrm>
              <a:off x="6113913" y="5398112"/>
              <a:ext cx="841401" cy="17978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61846637-431B-A64E-A684-07774F0BB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6480" y="3348211"/>
              <a:ext cx="632716" cy="15772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930C3D15-47CC-4B43-A751-47E50AFCF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7718" y="5413067"/>
              <a:ext cx="658272" cy="249185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4A4707B0-CB3F-3645-8402-C49863D804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6793" y="1891041"/>
              <a:ext cx="244" cy="2202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87" name="Graphic 286" descr="Sad face with solid fill">
            <a:extLst>
              <a:ext uri="{FF2B5EF4-FFF2-40B4-BE49-F238E27FC236}">
                <a16:creationId xmlns:a16="http://schemas.microsoft.com/office/drawing/2014/main" id="{823F94F1-E8C1-3447-BF65-808A94AE7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3028" y="3215142"/>
            <a:ext cx="446003" cy="44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6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A81FF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1" dur="indefinite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4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7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70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73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76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79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2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5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8" dur="indefinite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1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4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7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0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3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6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12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15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18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1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4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7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30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3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36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39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4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4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4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4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60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63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6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6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7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75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FA45C9-90CC-1741-9167-40B5CA150CD5}"/>
              </a:ext>
            </a:extLst>
          </p:cNvPr>
          <p:cNvSpPr txBox="1"/>
          <p:nvPr/>
        </p:nvSpPr>
        <p:spPr>
          <a:xfrm>
            <a:off x="411061" y="270337"/>
            <a:ext cx="48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44E2F-2A96-6F4E-AB65-CE528D00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1" y="1272231"/>
            <a:ext cx="51816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984B6-C6FC-AB45-85A9-7E91086EC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61" y="2589105"/>
            <a:ext cx="5486400" cy="82550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400E564-62A3-8548-85FB-EB2E288F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061" y="270338"/>
            <a:ext cx="5602705" cy="5302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0845-B886-A746-8FDE-5AB7D956CE53}"/>
              </a:ext>
            </a:extLst>
          </p:cNvPr>
          <p:cNvSpPr txBox="1"/>
          <p:nvPr/>
        </p:nvSpPr>
        <p:spPr>
          <a:xfrm>
            <a:off x="6309353" y="5847601"/>
            <a:ext cx="422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One example of wireless mesh network</a:t>
            </a:r>
          </a:p>
        </p:txBody>
      </p:sp>
    </p:spTree>
    <p:extLst>
      <p:ext uri="{BB962C8B-B14F-4D97-AF65-F5344CB8AC3E}">
        <p14:creationId xmlns:p14="http://schemas.microsoft.com/office/powerpoint/2010/main" val="661420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0CD2B1-4077-7D4B-BAB9-64BA6664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45" y="1085882"/>
            <a:ext cx="4942703" cy="4694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3639A-B16E-6244-A3B9-2D9A97268FE3}"/>
              </a:ext>
            </a:extLst>
          </p:cNvPr>
          <p:cNvSpPr txBox="1"/>
          <p:nvPr/>
        </p:nvSpPr>
        <p:spPr>
          <a:xfrm>
            <a:off x="411061" y="270337"/>
            <a:ext cx="514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Score Function J(w)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0CBA-F627-6C43-9F31-75B1FF160BC1}"/>
              </a:ext>
            </a:extLst>
          </p:cNvPr>
          <p:cNvSpPr txBox="1"/>
          <p:nvPr/>
        </p:nvSpPr>
        <p:spPr>
          <a:xfrm>
            <a:off x="411061" y="1085882"/>
            <a:ext cx="526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Wavelength Estimation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F42CE-D8D3-024A-988C-43942F133A0F}"/>
              </a:ext>
            </a:extLst>
          </p:cNvPr>
          <p:cNvSpPr txBox="1"/>
          <p:nvPr/>
        </p:nvSpPr>
        <p:spPr>
          <a:xfrm>
            <a:off x="2462688" y="6313865"/>
            <a:ext cx="4568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Figure Scource: 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en.wikipedia.org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/wiki/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List_of_WLAN_channels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18B67-4D45-F247-98F8-22612FA2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66" y="1728058"/>
            <a:ext cx="1460500" cy="105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924A80-8F4E-0E4A-8672-509FD2B8A310}"/>
                  </a:ext>
                </a:extLst>
              </p:cNvPr>
              <p:cNvSpPr txBox="1"/>
              <p:nvPr/>
            </p:nvSpPr>
            <p:spPr>
              <a:xfrm>
                <a:off x="2013687" y="2081343"/>
                <a:ext cx="2733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0.1208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m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𝜆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≤0.1244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924A80-8F4E-0E4A-8672-509FD2B8A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687" y="2081343"/>
                <a:ext cx="27333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F21C81F-F6E0-634F-988E-9ABF57BE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55" y="2648720"/>
            <a:ext cx="4013200" cy="115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B9C326-2067-9641-87F7-434383EB2F42}"/>
                  </a:ext>
                </a:extLst>
              </p:cNvPr>
              <p:cNvSpPr txBox="1"/>
              <p:nvPr/>
            </p:nvSpPr>
            <p:spPr>
              <a:xfrm>
                <a:off x="516432" y="4061246"/>
                <a:ext cx="4172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as 0.12m to simplify calculation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B9C326-2067-9641-87F7-434383EB2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2" y="4061246"/>
                <a:ext cx="4172617" cy="369332"/>
              </a:xfrm>
              <a:prstGeom prst="rect">
                <a:avLst/>
              </a:prstGeom>
              <a:blipFill>
                <a:blip r:embed="rId6"/>
                <a:stretch>
                  <a:fillRect l="-1216" t="-6667" r="-30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071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75EAB-2512-6649-88DD-C675C39A9B4D}"/>
              </a:ext>
            </a:extLst>
          </p:cNvPr>
          <p:cNvSpPr txBox="1"/>
          <p:nvPr/>
        </p:nvSpPr>
        <p:spPr>
          <a:xfrm>
            <a:off x="411061" y="1058216"/>
            <a:ext cx="5901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Sequential Forward Channel Assignment (SFS)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C3AB0-130A-F248-9691-0F1EF7E9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682" y="1317620"/>
            <a:ext cx="2156123" cy="2933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A2143D-B10B-7644-B0E5-91AB97455E93}"/>
              </a:ext>
            </a:extLst>
          </p:cNvPr>
          <p:cNvSpPr txBox="1"/>
          <p:nvPr/>
        </p:nvSpPr>
        <p:spPr>
          <a:xfrm>
            <a:off x="411061" y="270337"/>
            <a:ext cx="4823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Algorithm Structure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42CA3-D3D8-494E-9DD5-D30E40748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67" y="1708150"/>
            <a:ext cx="8106214" cy="2542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F3378-333D-A941-BD15-A5B6CF2E252B}"/>
              </a:ext>
            </a:extLst>
          </p:cNvPr>
          <p:cNvSpPr txBox="1"/>
          <p:nvPr/>
        </p:nvSpPr>
        <p:spPr>
          <a:xfrm>
            <a:off x="8953682" y="4683211"/>
            <a:ext cx="225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Solution Space for SFS</a:t>
            </a:r>
          </a:p>
        </p:txBody>
      </p:sp>
    </p:spTree>
    <p:extLst>
      <p:ext uri="{BB962C8B-B14F-4D97-AF65-F5344CB8AC3E}">
        <p14:creationId xmlns:p14="http://schemas.microsoft.com/office/powerpoint/2010/main" val="272754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DB3578-404F-7248-A3C8-1678C484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94" y="1374371"/>
            <a:ext cx="10134600" cy="4930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9CF8C-8AB2-6B42-A9C3-841EED3AA27C}"/>
              </a:ext>
            </a:extLst>
          </p:cNvPr>
          <p:cNvSpPr txBox="1"/>
          <p:nvPr/>
        </p:nvSpPr>
        <p:spPr>
          <a:xfrm>
            <a:off x="411061" y="270337"/>
            <a:ext cx="504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Algorithm Structure Design</a:t>
            </a:r>
          </a:p>
        </p:txBody>
      </p:sp>
    </p:spTree>
    <p:extLst>
      <p:ext uri="{BB962C8B-B14F-4D97-AF65-F5344CB8AC3E}">
        <p14:creationId xmlns:p14="http://schemas.microsoft.com/office/powerpoint/2010/main" val="3924240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3F29B5-FABC-674A-B8E0-A725CED0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22" y="3857414"/>
            <a:ext cx="42291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64B059-F7F7-9C45-A19C-02AB92A9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1" y="4670214"/>
            <a:ext cx="2857500" cy="120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32249-38E2-BB47-BE4A-BA64E8F9848C}"/>
              </a:ext>
            </a:extLst>
          </p:cNvPr>
          <p:cNvSpPr txBox="1"/>
          <p:nvPr/>
        </p:nvSpPr>
        <p:spPr>
          <a:xfrm>
            <a:off x="411061" y="1058216"/>
            <a:ext cx="1535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Drawbacks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E6F84-49E5-FC40-AAEE-E3FB73A21DE1}"/>
              </a:ext>
            </a:extLst>
          </p:cNvPr>
          <p:cNvSpPr txBox="1"/>
          <p:nvPr/>
        </p:nvSpPr>
        <p:spPr>
          <a:xfrm>
            <a:off x="411061" y="270337"/>
            <a:ext cx="511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Algorithm Structure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8B132-CD1D-A74F-9AD7-8731048E6F3D}"/>
              </a:ext>
            </a:extLst>
          </p:cNvPr>
          <p:cNvSpPr txBox="1"/>
          <p:nvPr/>
        </p:nvSpPr>
        <p:spPr>
          <a:xfrm>
            <a:off x="411061" y="1784540"/>
            <a:ext cx="470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Once a link is assigned with certain channel, it’s impossible to modify or revise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The rank of links may change during the algorithm, but priority queue never update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046CFA5-CFA1-4B46-B7E3-B0BC62DB2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061" y="270338"/>
            <a:ext cx="5602705" cy="5302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6FD1BE-3C83-254E-8F20-0D5FDF374949}"/>
              </a:ext>
            </a:extLst>
          </p:cNvPr>
          <p:cNvSpPr txBox="1"/>
          <p:nvPr/>
        </p:nvSpPr>
        <p:spPr>
          <a:xfrm>
            <a:off x="6309353" y="5847601"/>
            <a:ext cx="422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One example of wireless mesh network</a:t>
            </a:r>
          </a:p>
        </p:txBody>
      </p:sp>
    </p:spTree>
    <p:extLst>
      <p:ext uri="{BB962C8B-B14F-4D97-AF65-F5344CB8AC3E}">
        <p14:creationId xmlns:p14="http://schemas.microsoft.com/office/powerpoint/2010/main" val="1066681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4D6612-5512-1745-BFB3-FAD70A76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085" y="1058216"/>
            <a:ext cx="2533136" cy="3572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566986-DBEF-464A-8998-BBBA7BA39891}"/>
              </a:ext>
            </a:extLst>
          </p:cNvPr>
          <p:cNvSpPr txBox="1"/>
          <p:nvPr/>
        </p:nvSpPr>
        <p:spPr>
          <a:xfrm>
            <a:off x="411061" y="1058216"/>
            <a:ext cx="7108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Sequential Floating Forward Channel Assignment (SFFS)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0B6D6-95AE-A14E-92B2-FD47E24634C7}"/>
              </a:ext>
            </a:extLst>
          </p:cNvPr>
          <p:cNvSpPr txBox="1"/>
          <p:nvPr/>
        </p:nvSpPr>
        <p:spPr>
          <a:xfrm>
            <a:off x="411061" y="270337"/>
            <a:ext cx="478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Algorithm Structure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D59EA-7873-6D48-9F31-24222709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1" y="1673329"/>
            <a:ext cx="7493878" cy="4744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DD935-732D-8642-BD6E-BE2DE8F5E401}"/>
              </a:ext>
            </a:extLst>
          </p:cNvPr>
          <p:cNvSpPr txBox="1"/>
          <p:nvPr/>
        </p:nvSpPr>
        <p:spPr>
          <a:xfrm>
            <a:off x="8837011" y="4880919"/>
            <a:ext cx="235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Solution Space for SFFS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9DC8D-7CCB-E843-8F2F-84125A26A95E}"/>
              </a:ext>
            </a:extLst>
          </p:cNvPr>
          <p:cNvSpPr txBox="1"/>
          <p:nvPr/>
        </p:nvSpPr>
        <p:spPr>
          <a:xfrm>
            <a:off x="8837010" y="5886984"/>
            <a:ext cx="206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454283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A6D1D-6A60-4E77-AE4E-D9978DEB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Analysis, Visualization,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3CFE6-9A37-4AE4-BF23-B2BB7BB90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Graph based evaluation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Random Graph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Communication Graph</a:t>
            </a:r>
          </a:p>
          <a:p>
            <a:pPr lvl="3"/>
            <a:r>
              <a:rPr lang="en-US" sz="2000" dirty="0">
                <a:solidFill>
                  <a:srgbClr val="000000"/>
                </a:solidFill>
              </a:rPr>
              <a:t>Density Analysis</a:t>
            </a:r>
          </a:p>
          <a:p>
            <a:pPr lvl="3"/>
            <a:r>
              <a:rPr lang="en-US" sz="2200" dirty="0">
                <a:solidFill>
                  <a:srgbClr val="000000"/>
                </a:solidFill>
              </a:rPr>
              <a:t>1000 x 1000 area</a:t>
            </a:r>
          </a:p>
          <a:p>
            <a:pPr lvl="3"/>
            <a:r>
              <a:rPr lang="en-US" sz="2200" dirty="0">
                <a:solidFill>
                  <a:srgbClr val="000000"/>
                </a:solidFill>
              </a:rPr>
              <a:t>Communication range 250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Conflict Graph</a:t>
            </a:r>
          </a:p>
          <a:p>
            <a:pPr lvl="3"/>
            <a:r>
              <a:rPr lang="en-US" sz="2200" dirty="0">
                <a:solidFill>
                  <a:srgbClr val="000000"/>
                </a:solidFill>
              </a:rPr>
              <a:t>Interference range 250</a:t>
            </a:r>
          </a:p>
          <a:p>
            <a:pPr marL="914400" lvl="2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020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A6D1D-6A60-4E77-AE4E-D9978DEB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Graph Analysis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13A11D-2A2F-430C-88F8-E428C3F0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7" y="2753936"/>
            <a:ext cx="4794803" cy="363395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46C630-97FC-488B-84C4-E4D618F83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602" y="2753936"/>
            <a:ext cx="4794802" cy="363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64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199C31-6FFE-904D-92A7-4F0F2061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Fractional Network Interference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ECF783-363F-E640-B5E5-FB8BEFB8A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0574" y="801866"/>
                <a:ext cx="5306084" cy="5230634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𝐹𝑁𝐼</m:t>
                    </m:r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rgbClr val="000000"/>
                    </a:solidFill>
                  </a:rPr>
                  <a:t>Binary interference: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/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>
                  <a:solidFill>
                    <a:srgbClr val="0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: traffic of link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600" dirty="0">
                  <a:solidFill>
                    <a:srgbClr val="0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: whether interference exist or not</a:t>
                </a:r>
              </a:p>
              <a:p>
                <a:pPr lvl="1"/>
                <a:r>
                  <a:rPr lang="en-US" sz="2000" dirty="0">
                    <a:solidFill>
                      <a:srgbClr val="000000"/>
                    </a:solidFill>
                  </a:rPr>
                  <a:t>Non-binary interference: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/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rgbClr val="0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: interference factor between two channels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ECF783-363F-E640-B5E5-FB8BEFB8A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0574" y="801866"/>
                <a:ext cx="5306084" cy="5230634"/>
              </a:xfrm>
              <a:blipFill>
                <a:blip r:embed="rId3"/>
                <a:stretch>
                  <a:fillRect r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691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Step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Simple graph that has optimal solutions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FNI = 0.83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Rank = [</a:t>
            </a:r>
            <a:r>
              <a:rPr lang="en-US" sz="2400" b="1" dirty="0">
                <a:solidFill>
                  <a:srgbClr val="000000"/>
                </a:solidFill>
              </a:rPr>
              <a:t>100.0</a:t>
            </a:r>
            <a:r>
              <a:rPr lang="en-US" sz="2400" dirty="0">
                <a:solidFill>
                  <a:srgbClr val="000000"/>
                </a:solidFill>
              </a:rPr>
              <a:t>, 200.0, 300.0]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EB526B2-B559-4157-B81F-D87974D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11" y="2551481"/>
            <a:ext cx="5803959" cy="35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EAF96-7AB5-8D49-AB11-C6CE849D5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Is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minimizing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inference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the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same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as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maximizing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traffic?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64AD36-6D4E-E44D-AD31-B606EA55E1CA}"/>
              </a:ext>
            </a:extLst>
          </p:cNvPr>
          <p:cNvSpPr/>
          <p:nvPr/>
        </p:nvSpPr>
        <p:spPr>
          <a:xfrm>
            <a:off x="6355223" y="3220572"/>
            <a:ext cx="326528" cy="3206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CAA82E-A6F0-094D-96A4-C12ABA2C3ABE}"/>
              </a:ext>
            </a:extLst>
          </p:cNvPr>
          <p:cNvSpPr/>
          <p:nvPr/>
        </p:nvSpPr>
        <p:spPr>
          <a:xfrm>
            <a:off x="6980153" y="3495962"/>
            <a:ext cx="326528" cy="3206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2B6FAC-0F96-E84E-8C66-A8BF7CCC87F3}"/>
              </a:ext>
            </a:extLst>
          </p:cNvPr>
          <p:cNvCxnSpPr>
            <a:cxnSpLocks/>
            <a:stCxn id="14" idx="6"/>
            <a:endCxn id="17" idx="0"/>
          </p:cNvCxnSpPr>
          <p:nvPr/>
        </p:nvCxnSpPr>
        <p:spPr>
          <a:xfrm>
            <a:off x="7306436" y="3115366"/>
            <a:ext cx="355898" cy="380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A7AEB05-57B3-6943-9BFA-F1232DA8A7DC}"/>
              </a:ext>
            </a:extLst>
          </p:cNvPr>
          <p:cNvSpPr/>
          <p:nvPr/>
        </p:nvSpPr>
        <p:spPr>
          <a:xfrm>
            <a:off x="6979908" y="2955051"/>
            <a:ext cx="326528" cy="3206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16D4A-67D5-3648-AE5C-89489A4B832A}"/>
              </a:ext>
            </a:extLst>
          </p:cNvPr>
          <p:cNvSpPr txBox="1"/>
          <p:nvPr/>
        </p:nvSpPr>
        <p:spPr>
          <a:xfrm>
            <a:off x="8613116" y="811606"/>
            <a:ext cx="362883" cy="140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Internet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399469-3CAC-4542-9237-CA46CC184AE3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>
            <a:off x="7143172" y="3275682"/>
            <a:ext cx="245" cy="2202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B35B192-2430-D24B-AC70-AD816D4D33C7}"/>
              </a:ext>
            </a:extLst>
          </p:cNvPr>
          <p:cNvSpPr/>
          <p:nvPr/>
        </p:nvSpPr>
        <p:spPr>
          <a:xfrm>
            <a:off x="7499069" y="3495966"/>
            <a:ext cx="326528" cy="3206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13856B-7B3E-6643-824A-9D0AF566822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V="1">
            <a:off x="6518488" y="3115367"/>
            <a:ext cx="461420" cy="1052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D337870-A837-6E4A-B00E-75255F36EDD1}"/>
              </a:ext>
            </a:extLst>
          </p:cNvPr>
          <p:cNvSpPr/>
          <p:nvPr/>
        </p:nvSpPr>
        <p:spPr>
          <a:xfrm>
            <a:off x="6073378" y="3855622"/>
            <a:ext cx="326528" cy="3206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55C36-3D61-6249-933E-C3AC442203C7}"/>
              </a:ext>
            </a:extLst>
          </p:cNvPr>
          <p:cNvSpPr/>
          <p:nvPr/>
        </p:nvSpPr>
        <p:spPr>
          <a:xfrm>
            <a:off x="6804256" y="4177498"/>
            <a:ext cx="326528" cy="3206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BFA7CC-C12E-E74D-8D19-6FCDF61C1FE4}"/>
              </a:ext>
            </a:extLst>
          </p:cNvPr>
          <p:cNvCxnSpPr>
            <a:cxnSpLocks/>
            <a:stCxn id="17" idx="4"/>
            <a:endCxn id="23" idx="2"/>
          </p:cNvCxnSpPr>
          <p:nvPr/>
        </p:nvCxnSpPr>
        <p:spPr>
          <a:xfrm>
            <a:off x="7662334" y="3816597"/>
            <a:ext cx="417434" cy="2430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4909DE-5DED-9D43-9B7C-530631383DAC}"/>
              </a:ext>
            </a:extLst>
          </p:cNvPr>
          <p:cNvCxnSpPr>
            <a:cxnSpLocks/>
            <a:stCxn id="20" idx="0"/>
            <a:endCxn id="11" idx="4"/>
          </p:cNvCxnSpPr>
          <p:nvPr/>
        </p:nvCxnSpPr>
        <p:spPr>
          <a:xfrm flipV="1">
            <a:off x="6967520" y="3816593"/>
            <a:ext cx="175897" cy="360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543C94-DABB-654A-8965-9E33DFC74581}"/>
              </a:ext>
            </a:extLst>
          </p:cNvPr>
          <p:cNvSpPr/>
          <p:nvPr/>
        </p:nvSpPr>
        <p:spPr>
          <a:xfrm>
            <a:off x="8079768" y="3899285"/>
            <a:ext cx="326528" cy="3206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CAF277-0B9E-BA49-A384-E9C045A0013F}"/>
              </a:ext>
            </a:extLst>
          </p:cNvPr>
          <p:cNvCxnSpPr>
            <a:cxnSpLocks/>
            <a:stCxn id="19" idx="0"/>
            <a:endCxn id="9" idx="4"/>
          </p:cNvCxnSpPr>
          <p:nvPr/>
        </p:nvCxnSpPr>
        <p:spPr>
          <a:xfrm flipV="1">
            <a:off x="6236642" y="3541203"/>
            <a:ext cx="281845" cy="3144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7DBCFD-24EA-C44F-A543-66287DBB15D8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681752" y="3380887"/>
            <a:ext cx="298401" cy="275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E5F1FA-9683-0B41-9213-40EB69E5EA10}"/>
              </a:ext>
            </a:extLst>
          </p:cNvPr>
          <p:cNvCxnSpPr>
            <a:cxnSpLocks/>
            <a:stCxn id="17" idx="2"/>
            <a:endCxn id="11" idx="6"/>
          </p:cNvCxnSpPr>
          <p:nvPr/>
        </p:nvCxnSpPr>
        <p:spPr>
          <a:xfrm flipH="1" flipV="1">
            <a:off x="7306681" y="3656278"/>
            <a:ext cx="192388" cy="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0B4F4DD-74A0-374F-8F3E-F7A489EDCEA1}"/>
              </a:ext>
            </a:extLst>
          </p:cNvPr>
          <p:cNvSpPr/>
          <p:nvPr/>
        </p:nvSpPr>
        <p:spPr>
          <a:xfrm>
            <a:off x="8165746" y="952564"/>
            <a:ext cx="326528" cy="32063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854525-2D46-D047-AD76-2A05A6B1369A}"/>
              </a:ext>
            </a:extLst>
          </p:cNvPr>
          <p:cNvSpPr/>
          <p:nvPr/>
        </p:nvSpPr>
        <p:spPr>
          <a:xfrm>
            <a:off x="7418129" y="2204313"/>
            <a:ext cx="326528" cy="3206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B1F29B-694F-C64C-B5E4-7C2ACD658E48}"/>
              </a:ext>
            </a:extLst>
          </p:cNvPr>
          <p:cNvSpPr/>
          <p:nvPr/>
        </p:nvSpPr>
        <p:spPr>
          <a:xfrm>
            <a:off x="8379800" y="2143998"/>
            <a:ext cx="326528" cy="3206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6CF4AB-72EA-3140-A519-67583D821F7B}"/>
              </a:ext>
            </a:extLst>
          </p:cNvPr>
          <p:cNvCxnSpPr>
            <a:cxnSpLocks/>
            <a:stCxn id="31" idx="6"/>
            <a:endCxn id="33" idx="0"/>
          </p:cNvCxnSpPr>
          <p:nvPr/>
        </p:nvCxnSpPr>
        <p:spPr>
          <a:xfrm>
            <a:off x="8706083" y="1763402"/>
            <a:ext cx="355898" cy="380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81CFF87-89B3-E24E-B13C-60C807184AA9}"/>
              </a:ext>
            </a:extLst>
          </p:cNvPr>
          <p:cNvSpPr/>
          <p:nvPr/>
        </p:nvSpPr>
        <p:spPr>
          <a:xfrm>
            <a:off x="8379556" y="1603087"/>
            <a:ext cx="326528" cy="3206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C05A6A-86A0-3941-9260-C479FA2BF59D}"/>
              </a:ext>
            </a:extLst>
          </p:cNvPr>
          <p:cNvCxnSpPr>
            <a:cxnSpLocks/>
            <a:stCxn id="31" idx="4"/>
            <a:endCxn id="29" idx="0"/>
          </p:cNvCxnSpPr>
          <p:nvPr/>
        </p:nvCxnSpPr>
        <p:spPr>
          <a:xfrm>
            <a:off x="8542820" y="1923718"/>
            <a:ext cx="245" cy="2202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11B8937-2234-DE48-819A-5B9EFACF7C76}"/>
              </a:ext>
            </a:extLst>
          </p:cNvPr>
          <p:cNvSpPr/>
          <p:nvPr/>
        </p:nvSpPr>
        <p:spPr>
          <a:xfrm>
            <a:off x="8898717" y="2144003"/>
            <a:ext cx="326528" cy="3206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A6B5D0-B067-2445-8CA1-B102B3C0D028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flipV="1">
            <a:off x="7581394" y="1763403"/>
            <a:ext cx="798162" cy="4409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21370B5-9814-6F4F-903F-B4F44D5E4BC9}"/>
              </a:ext>
            </a:extLst>
          </p:cNvPr>
          <p:cNvSpPr/>
          <p:nvPr/>
        </p:nvSpPr>
        <p:spPr>
          <a:xfrm rot="5934316">
            <a:off x="6573399" y="2145264"/>
            <a:ext cx="308228" cy="3396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9150A9-F1FF-B14A-94FA-38A4E89D3761}"/>
              </a:ext>
            </a:extLst>
          </p:cNvPr>
          <p:cNvSpPr/>
          <p:nvPr/>
        </p:nvSpPr>
        <p:spPr>
          <a:xfrm rot="19838000">
            <a:off x="8697989" y="2769817"/>
            <a:ext cx="326528" cy="3206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21EF55-60C8-9A48-915D-BF35CBDC6CF3}"/>
              </a:ext>
            </a:extLst>
          </p:cNvPr>
          <p:cNvCxnSpPr>
            <a:cxnSpLocks/>
            <a:stCxn id="33" idx="6"/>
            <a:endCxn id="39" idx="0"/>
          </p:cNvCxnSpPr>
          <p:nvPr/>
        </p:nvCxnSpPr>
        <p:spPr>
          <a:xfrm>
            <a:off x="9225245" y="2304318"/>
            <a:ext cx="354101" cy="107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5C4FFD-1198-954B-BFC5-6340C413BE74}"/>
              </a:ext>
            </a:extLst>
          </p:cNvPr>
          <p:cNvCxnSpPr>
            <a:cxnSpLocks/>
            <a:stCxn id="36" idx="0"/>
            <a:endCxn id="29" idx="4"/>
          </p:cNvCxnSpPr>
          <p:nvPr/>
        </p:nvCxnSpPr>
        <p:spPr>
          <a:xfrm flipH="1" flipV="1">
            <a:off x="8543065" y="2464629"/>
            <a:ext cx="234902" cy="325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14203A6-921F-2944-9D4B-C1D8C1132F50}"/>
              </a:ext>
            </a:extLst>
          </p:cNvPr>
          <p:cNvSpPr/>
          <p:nvPr/>
        </p:nvSpPr>
        <p:spPr>
          <a:xfrm rot="17037690">
            <a:off x="9590048" y="2183944"/>
            <a:ext cx="308228" cy="3396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4C13AE-C35C-E449-BF28-A599431CBD5B}"/>
              </a:ext>
            </a:extLst>
          </p:cNvPr>
          <p:cNvCxnSpPr>
            <a:cxnSpLocks/>
            <a:stCxn id="35" idx="0"/>
            <a:endCxn id="28" idx="2"/>
          </p:cNvCxnSpPr>
          <p:nvPr/>
        </p:nvCxnSpPr>
        <p:spPr>
          <a:xfrm>
            <a:off x="6895300" y="2339915"/>
            <a:ext cx="522830" cy="247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B81248-C488-C842-B74F-D456EB621EF1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7744658" y="2304314"/>
            <a:ext cx="635143" cy="603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4DD1C00-0C34-C54A-A7B1-5A0F53C84AA0}"/>
              </a:ext>
            </a:extLst>
          </p:cNvPr>
          <p:cNvCxnSpPr>
            <a:cxnSpLocks/>
            <a:stCxn id="33" idx="2"/>
            <a:endCxn id="29" idx="6"/>
          </p:cNvCxnSpPr>
          <p:nvPr/>
        </p:nvCxnSpPr>
        <p:spPr>
          <a:xfrm flipH="1" flipV="1">
            <a:off x="8706329" y="2304314"/>
            <a:ext cx="192388" cy="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70ABF3-9825-D54E-961A-14D3EED00811}"/>
              </a:ext>
            </a:extLst>
          </p:cNvPr>
          <p:cNvCxnSpPr>
            <a:cxnSpLocks/>
            <a:stCxn id="31" idx="0"/>
            <a:endCxn id="27" idx="4"/>
          </p:cNvCxnSpPr>
          <p:nvPr/>
        </p:nvCxnSpPr>
        <p:spPr>
          <a:xfrm flipH="1" flipV="1">
            <a:off x="8329011" y="1273195"/>
            <a:ext cx="213809" cy="329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C6726D3-DD23-CF44-A6B0-3EB721DDCA09}"/>
              </a:ext>
            </a:extLst>
          </p:cNvPr>
          <p:cNvCxnSpPr>
            <a:cxnSpLocks/>
            <a:stCxn id="28" idx="3"/>
            <a:endCxn id="14" idx="7"/>
          </p:cNvCxnSpPr>
          <p:nvPr/>
        </p:nvCxnSpPr>
        <p:spPr>
          <a:xfrm flipH="1">
            <a:off x="7258618" y="2477989"/>
            <a:ext cx="207331" cy="524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EA4FA3-754D-984E-94C2-B04FD516E91B}"/>
              </a:ext>
            </a:extLst>
          </p:cNvPr>
          <p:cNvCxnSpPr>
            <a:cxnSpLocks/>
            <a:stCxn id="36" idx="3"/>
            <a:endCxn id="23" idx="0"/>
          </p:cNvCxnSpPr>
          <p:nvPr/>
        </p:nvCxnSpPr>
        <p:spPr>
          <a:xfrm flipH="1">
            <a:off x="8243032" y="3082367"/>
            <a:ext cx="576502" cy="8169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A04BD6-B474-EF4D-A21F-2DABEA36472E}"/>
              </a:ext>
            </a:extLst>
          </p:cNvPr>
          <p:cNvSpPr txBox="1"/>
          <p:nvPr/>
        </p:nvSpPr>
        <p:spPr>
          <a:xfrm>
            <a:off x="6726357" y="1970323"/>
            <a:ext cx="604911" cy="189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Channel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FA6923-A4D8-7D47-9D6D-DAA8FADD116D}"/>
              </a:ext>
            </a:extLst>
          </p:cNvPr>
          <p:cNvSpPr txBox="1"/>
          <p:nvPr/>
        </p:nvSpPr>
        <p:spPr>
          <a:xfrm>
            <a:off x="7418129" y="1734106"/>
            <a:ext cx="600727" cy="189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Channel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1B3501-B384-5449-AC54-EA834E380C26}"/>
              </a:ext>
            </a:extLst>
          </p:cNvPr>
          <p:cNvSpPr txBox="1"/>
          <p:nvPr/>
        </p:nvSpPr>
        <p:spPr>
          <a:xfrm>
            <a:off x="7657863" y="2053641"/>
            <a:ext cx="599680" cy="189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Channel</a:t>
            </a:r>
            <a:r>
              <a:rPr lang="zh-CN" altLang="en-US" sz="1400" dirty="0"/>
              <a:t> </a:t>
            </a:r>
            <a:r>
              <a:rPr lang="en-US" altLang="zh-CN" sz="1400" dirty="0"/>
              <a:t>C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14512D-0D3B-1345-96E6-C1817D866DB3}"/>
              </a:ext>
            </a:extLst>
          </p:cNvPr>
          <p:cNvSpPr txBox="1"/>
          <p:nvPr/>
        </p:nvSpPr>
        <p:spPr>
          <a:xfrm>
            <a:off x="6492339" y="2607514"/>
            <a:ext cx="604911" cy="189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Channel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CA12FE-D37C-E54E-AB38-E13F943747C6}"/>
              </a:ext>
            </a:extLst>
          </p:cNvPr>
          <p:cNvSpPr txBox="1"/>
          <p:nvPr/>
        </p:nvSpPr>
        <p:spPr>
          <a:xfrm>
            <a:off x="8475511" y="3540602"/>
            <a:ext cx="599680" cy="189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Channel</a:t>
            </a:r>
            <a:r>
              <a:rPr lang="zh-CN" altLang="en-US" sz="1400" dirty="0"/>
              <a:t> </a:t>
            </a:r>
            <a:r>
              <a:rPr lang="en-US" altLang="zh-CN" sz="1400" dirty="0"/>
              <a:t>C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E245E1-2EBF-D34C-AACF-5804BAF43FB1}"/>
              </a:ext>
            </a:extLst>
          </p:cNvPr>
          <p:cNvSpPr txBox="1"/>
          <p:nvPr/>
        </p:nvSpPr>
        <p:spPr>
          <a:xfrm>
            <a:off x="8404053" y="4736115"/>
            <a:ext cx="315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removal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partition,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C672A-5773-9C4D-83F2-065DDE743E37}"/>
              </a:ext>
            </a:extLst>
          </p:cNvPr>
          <p:cNvSpPr txBox="1"/>
          <p:nvPr/>
        </p:nvSpPr>
        <p:spPr>
          <a:xfrm>
            <a:off x="7390853" y="6538668"/>
            <a:ext cx="462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Hassen</a:t>
            </a:r>
            <a:r>
              <a:rPr lang="zh-CN" altLang="en-US" dirty="0"/>
              <a:t> </a:t>
            </a:r>
            <a:r>
              <a:rPr lang="en-US" altLang="zh-CN" dirty="0"/>
              <a:t>A,</a:t>
            </a:r>
            <a:r>
              <a:rPr lang="zh-CN" altLang="en-US" dirty="0"/>
              <a:t> </a:t>
            </a:r>
            <a:r>
              <a:rPr lang="en-US" altLang="zh-CN" dirty="0"/>
              <a:t>Mohamed</a:t>
            </a:r>
            <a:r>
              <a:rPr lang="zh-CN" altLang="en-US" dirty="0"/>
              <a:t> </a:t>
            </a:r>
            <a:r>
              <a:rPr lang="en-US" altLang="zh-CN" dirty="0"/>
              <a:t>O,</a:t>
            </a:r>
            <a:r>
              <a:rPr lang="zh-CN" altLang="en-US" dirty="0"/>
              <a:t> </a:t>
            </a:r>
            <a:r>
              <a:rPr lang="en-US" altLang="zh-CN" dirty="0" err="1"/>
              <a:t>Shamala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A,</a:t>
            </a:r>
            <a:r>
              <a:rPr lang="zh-CN" altLang="en-US" dirty="0"/>
              <a:t> </a:t>
            </a:r>
            <a:r>
              <a:rPr lang="en-US" altLang="zh-CN" dirty="0"/>
              <a:t>2016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7B5089A3-5B09-4CC8-890D-A92429D64B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3032493"/>
                  </p:ext>
                </p:extLst>
              </p:nvPr>
            </p:nvGraphicFramePr>
            <p:xfrm>
              <a:off x="1032191" y="1559927"/>
              <a:ext cx="4691697" cy="3513739"/>
            </p:xfrm>
            <a:graphic>
              <a:graphicData uri="http://schemas.microsoft.com/office/powerpoint/2016/slidezoom">
                <pslz:sldZm>
                  <pslz:sldZmObj sldId="266" cId="3132731003">
                    <pslz:zmPr id="{2D66CE48-87A1-46A5-85B1-80B69D572976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91697" cy="351373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B5089A3-5B09-4CC8-890D-A92429D64B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2191" y="1559927"/>
                <a:ext cx="4691697" cy="351373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Step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Simple graph that has optimal solutions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FNI = 0.24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Rank = [100.0, </a:t>
            </a:r>
            <a:r>
              <a:rPr lang="en-US" sz="2400" b="1" dirty="0">
                <a:solidFill>
                  <a:srgbClr val="000000"/>
                </a:solidFill>
              </a:rPr>
              <a:t>200.0</a:t>
            </a:r>
            <a:r>
              <a:rPr lang="en-US" sz="2400" dirty="0">
                <a:solidFill>
                  <a:srgbClr val="000000"/>
                </a:solidFill>
              </a:rPr>
              <a:t>, 300.0]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526B2-B559-4157-B81F-D87974D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2111" y="2551481"/>
            <a:ext cx="5803958" cy="35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23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Step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Simple graph that has optimal solutions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FNI = 0.0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Rank = [100.0, 200.0, </a:t>
            </a:r>
            <a:r>
              <a:rPr lang="en-US" sz="2400" b="1" dirty="0">
                <a:solidFill>
                  <a:srgbClr val="000000"/>
                </a:solidFill>
              </a:rPr>
              <a:t>300.0</a:t>
            </a:r>
            <a:r>
              <a:rPr lang="en-US" sz="2400" dirty="0">
                <a:solidFill>
                  <a:srgbClr val="000000"/>
                </a:solidFill>
              </a:rPr>
              <a:t>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526B2-B559-4157-B81F-D87974D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566" y="2551481"/>
            <a:ext cx="5779049" cy="35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7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Step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Another graph that has can’t remove all interference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FNI = 0.91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Rank = [</a:t>
            </a:r>
            <a:r>
              <a:rPr lang="en-US" sz="2400" b="1" dirty="0">
                <a:solidFill>
                  <a:srgbClr val="000000"/>
                </a:solidFill>
              </a:rPr>
              <a:t>100.0</a:t>
            </a:r>
            <a:r>
              <a:rPr lang="en-US" sz="2400" dirty="0">
                <a:solidFill>
                  <a:srgbClr val="000000"/>
                </a:solidFill>
              </a:rPr>
              <a:t>, 166.6, 200.0, 250.0, 	     266.6, 600.0]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526B2-B559-4157-B81F-D87974D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566" y="2831032"/>
            <a:ext cx="5779049" cy="35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59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Step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Another graph that has can’t remove all interference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FNI = 0.59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Rank = [100.0, </a:t>
            </a:r>
            <a:r>
              <a:rPr lang="en-US" sz="2400" b="1" dirty="0">
                <a:solidFill>
                  <a:srgbClr val="000000"/>
                </a:solidFill>
              </a:rPr>
              <a:t>166.6</a:t>
            </a:r>
            <a:r>
              <a:rPr lang="en-US" sz="2400" dirty="0">
                <a:solidFill>
                  <a:srgbClr val="000000"/>
                </a:solidFill>
              </a:rPr>
              <a:t>, 200.0, 250.0, 	     266.6, 600.0]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526B2-B559-4157-B81F-D87974D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566" y="2831032"/>
            <a:ext cx="5779048" cy="35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8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Step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Another graph that has can’t remove all interference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FNI = 0.36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Rank = [100.0, 166.6, </a:t>
            </a:r>
            <a:r>
              <a:rPr lang="en-US" sz="2400" b="1" dirty="0">
                <a:solidFill>
                  <a:srgbClr val="000000"/>
                </a:solidFill>
              </a:rPr>
              <a:t>200.0</a:t>
            </a:r>
            <a:r>
              <a:rPr lang="en-US" sz="2400" dirty="0">
                <a:solidFill>
                  <a:srgbClr val="000000"/>
                </a:solidFill>
              </a:rPr>
              <a:t>, 250.0, 	     266.6, 600.0]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526B2-B559-4157-B81F-D87974D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566" y="2831032"/>
            <a:ext cx="5779048" cy="35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8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Step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Another graph that has can’t remove all interference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FNI = 0.33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Rank = [100.0, 166.6, 200.0, </a:t>
            </a:r>
            <a:r>
              <a:rPr lang="en-US" sz="2400" b="1" dirty="0">
                <a:solidFill>
                  <a:srgbClr val="000000"/>
                </a:solidFill>
              </a:rPr>
              <a:t>250.0</a:t>
            </a:r>
            <a:r>
              <a:rPr lang="en-US" sz="2400" dirty="0">
                <a:solidFill>
                  <a:srgbClr val="000000"/>
                </a:solidFill>
              </a:rPr>
              <a:t>, 	     266.6, 600.0]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526B2-B559-4157-B81F-D87974D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566" y="2831032"/>
            <a:ext cx="5779048" cy="35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3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Step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Another graph that has can’t remove all interference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FNI = 0.21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Rank = [100.0, 166.6, 200.0, 250.0, 	  	     </a:t>
            </a:r>
            <a:r>
              <a:rPr lang="en-US" sz="2400" b="1" dirty="0">
                <a:solidFill>
                  <a:srgbClr val="000000"/>
                </a:solidFill>
              </a:rPr>
              <a:t>266.6</a:t>
            </a:r>
            <a:r>
              <a:rPr lang="en-US" sz="2400" dirty="0">
                <a:solidFill>
                  <a:srgbClr val="000000"/>
                </a:solidFill>
              </a:rPr>
              <a:t>, 600.0]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526B2-B559-4157-B81F-D87974D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566" y="2831032"/>
            <a:ext cx="5779048" cy="35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0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Step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Another graph that has can’t remove all interference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FNI = 0.18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Rank = [100.0, 166.6, 200.0, 250.0, 	  	     266.6, </a:t>
            </a:r>
            <a:r>
              <a:rPr lang="en-US" sz="2400" b="1" dirty="0">
                <a:solidFill>
                  <a:srgbClr val="000000"/>
                </a:solidFill>
              </a:rPr>
              <a:t>600.0</a:t>
            </a:r>
            <a:r>
              <a:rPr lang="en-US" sz="2400" dirty="0">
                <a:solidFill>
                  <a:srgbClr val="000000"/>
                </a:solidFill>
              </a:rPr>
              <a:t>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526B2-B559-4157-B81F-D87974D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6967" y="2831032"/>
            <a:ext cx="5754246" cy="35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07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Number of Nodes vs. FNI</a:t>
            </a:r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A4B731-BD41-49A0-94F0-0610AF3F3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91" y="2104132"/>
            <a:ext cx="518465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7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Number of Nodes vs. FNI</a:t>
            </a:r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A4B731-BD41-49A0-94F0-0610AF3F3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91" y="2104132"/>
            <a:ext cx="518465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5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EC606-B928-6A46-8800-D049749EB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Link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optimization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methods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61192DE5-03E6-F248-A0E0-41729CA139AF}"/>
              </a:ext>
            </a:extLst>
          </p:cNvPr>
          <p:cNvSpPr/>
          <p:nvPr/>
        </p:nvSpPr>
        <p:spPr>
          <a:xfrm>
            <a:off x="0" y="-103411"/>
            <a:ext cx="7152690" cy="7041011"/>
          </a:xfrm>
          <a:prstGeom prst="blockArc">
            <a:avLst>
              <a:gd name="adj1" fmla="val 18900000"/>
              <a:gd name="adj2" fmla="val 2700000"/>
              <a:gd name="adj3" fmla="val 307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377F623-6533-8948-8C9E-6DFFCFAF242C}"/>
              </a:ext>
            </a:extLst>
          </p:cNvPr>
          <p:cNvSpPr/>
          <p:nvPr/>
        </p:nvSpPr>
        <p:spPr>
          <a:xfrm>
            <a:off x="6508423" y="1128509"/>
            <a:ext cx="4814624" cy="654060"/>
          </a:xfrm>
          <a:custGeom>
            <a:avLst/>
            <a:gdLst>
              <a:gd name="connsiteX0" fmla="*/ 0 w 4739451"/>
              <a:gd name="connsiteY0" fmla="*/ 0 h 654060"/>
              <a:gd name="connsiteX1" fmla="*/ 4739451 w 4739451"/>
              <a:gd name="connsiteY1" fmla="*/ 0 h 654060"/>
              <a:gd name="connsiteX2" fmla="*/ 4739451 w 4739451"/>
              <a:gd name="connsiteY2" fmla="*/ 654060 h 654060"/>
              <a:gd name="connsiteX3" fmla="*/ 0 w 4739451"/>
              <a:gd name="connsiteY3" fmla="*/ 654060 h 654060"/>
              <a:gd name="connsiteX4" fmla="*/ 0 w 4739451"/>
              <a:gd name="connsiteY4" fmla="*/ 0 h 65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9451" h="654060">
                <a:moveTo>
                  <a:pt x="0" y="0"/>
                </a:moveTo>
                <a:lnTo>
                  <a:pt x="4739451" y="0"/>
                </a:lnTo>
                <a:lnTo>
                  <a:pt x="4739451" y="654060"/>
                </a:lnTo>
                <a:lnTo>
                  <a:pt x="0" y="654060"/>
                </a:lnTo>
                <a:lnTo>
                  <a:pt x="0" y="0"/>
                </a:lnTo>
                <a:close/>
              </a:path>
            </a:pathLst>
          </a:custGeom>
          <a:solidFill>
            <a:srgbClr val="71ECF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9161" tIns="55880" rIns="55880" bIns="5588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200" kern="1200" dirty="0">
                <a:solidFill>
                  <a:schemeClr val="tx1"/>
                </a:solidFill>
              </a:rPr>
              <a:t>Spanning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tree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link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optimization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4993E3-C2D2-CC41-A477-2C09398E9345}"/>
              </a:ext>
            </a:extLst>
          </p:cNvPr>
          <p:cNvSpPr/>
          <p:nvPr/>
        </p:nvSpPr>
        <p:spPr>
          <a:xfrm>
            <a:off x="6093151" y="1046751"/>
            <a:ext cx="830543" cy="817575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6E48711-549A-144E-8BD5-151396205F96}"/>
              </a:ext>
            </a:extLst>
          </p:cNvPr>
          <p:cNvSpPr/>
          <p:nvPr/>
        </p:nvSpPr>
        <p:spPr>
          <a:xfrm>
            <a:off x="6984537" y="2109286"/>
            <a:ext cx="4338510" cy="654060"/>
          </a:xfrm>
          <a:custGeom>
            <a:avLst/>
            <a:gdLst>
              <a:gd name="connsiteX0" fmla="*/ 0 w 4270770"/>
              <a:gd name="connsiteY0" fmla="*/ 0 h 654060"/>
              <a:gd name="connsiteX1" fmla="*/ 4270770 w 4270770"/>
              <a:gd name="connsiteY1" fmla="*/ 0 h 654060"/>
              <a:gd name="connsiteX2" fmla="*/ 4270770 w 4270770"/>
              <a:gd name="connsiteY2" fmla="*/ 654060 h 654060"/>
              <a:gd name="connsiteX3" fmla="*/ 0 w 4270770"/>
              <a:gd name="connsiteY3" fmla="*/ 654060 h 654060"/>
              <a:gd name="connsiteX4" fmla="*/ 0 w 4270770"/>
              <a:gd name="connsiteY4" fmla="*/ 0 h 65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0770" h="654060">
                <a:moveTo>
                  <a:pt x="0" y="0"/>
                </a:moveTo>
                <a:lnTo>
                  <a:pt x="4270770" y="0"/>
                </a:lnTo>
                <a:lnTo>
                  <a:pt x="4270770" y="654060"/>
                </a:lnTo>
                <a:lnTo>
                  <a:pt x="0" y="654060"/>
                </a:lnTo>
                <a:lnTo>
                  <a:pt x="0" y="0"/>
                </a:lnTo>
                <a:close/>
              </a:path>
            </a:pathLst>
          </a:custGeom>
          <a:solidFill>
            <a:srgbClr val="6CF4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9161" tIns="55880" rIns="55880" bIns="5588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200" kern="1200" dirty="0">
                <a:solidFill>
                  <a:schemeClr val="tx1"/>
                </a:solidFill>
              </a:rPr>
              <a:t>Traffic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profile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link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optimization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79EC0A-2749-694B-BC15-FC72CC65B410}"/>
              </a:ext>
            </a:extLst>
          </p:cNvPr>
          <p:cNvSpPr/>
          <p:nvPr/>
        </p:nvSpPr>
        <p:spPr>
          <a:xfrm>
            <a:off x="6569266" y="2027528"/>
            <a:ext cx="830543" cy="817575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8C3C4A-D1B7-A447-8F2C-70B2D7A16598}"/>
              </a:ext>
            </a:extLst>
          </p:cNvPr>
          <p:cNvSpPr/>
          <p:nvPr/>
        </p:nvSpPr>
        <p:spPr>
          <a:xfrm>
            <a:off x="7130666" y="3090063"/>
            <a:ext cx="4192381" cy="654060"/>
          </a:xfrm>
          <a:custGeom>
            <a:avLst/>
            <a:gdLst>
              <a:gd name="connsiteX0" fmla="*/ 0 w 4126923"/>
              <a:gd name="connsiteY0" fmla="*/ 0 h 654060"/>
              <a:gd name="connsiteX1" fmla="*/ 4126923 w 4126923"/>
              <a:gd name="connsiteY1" fmla="*/ 0 h 654060"/>
              <a:gd name="connsiteX2" fmla="*/ 4126923 w 4126923"/>
              <a:gd name="connsiteY2" fmla="*/ 654060 h 654060"/>
              <a:gd name="connsiteX3" fmla="*/ 0 w 4126923"/>
              <a:gd name="connsiteY3" fmla="*/ 654060 h 654060"/>
              <a:gd name="connsiteX4" fmla="*/ 0 w 4126923"/>
              <a:gd name="connsiteY4" fmla="*/ 0 h 65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923" h="654060">
                <a:moveTo>
                  <a:pt x="0" y="0"/>
                </a:moveTo>
                <a:lnTo>
                  <a:pt x="4126923" y="0"/>
                </a:lnTo>
                <a:lnTo>
                  <a:pt x="4126923" y="654060"/>
                </a:lnTo>
                <a:lnTo>
                  <a:pt x="0" y="654060"/>
                </a:lnTo>
                <a:lnTo>
                  <a:pt x="0" y="0"/>
                </a:lnTo>
                <a:close/>
              </a:path>
            </a:pathLst>
          </a:custGeom>
          <a:solidFill>
            <a:srgbClr val="6EE37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9161" tIns="55880" rIns="55880" bIns="5588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200" kern="1200" dirty="0">
                <a:solidFill>
                  <a:schemeClr val="tx1"/>
                </a:solidFill>
              </a:rPr>
              <a:t>Flow-based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link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optimization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221618-E2B7-E24E-8060-BE6D4C9AA434}"/>
              </a:ext>
            </a:extLst>
          </p:cNvPr>
          <p:cNvSpPr/>
          <p:nvPr/>
        </p:nvSpPr>
        <p:spPr>
          <a:xfrm>
            <a:off x="6715394" y="3008306"/>
            <a:ext cx="830543" cy="817575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D1A8E1E-3FEA-3B43-896C-AE10735A0065}"/>
              </a:ext>
            </a:extLst>
          </p:cNvPr>
          <p:cNvSpPr/>
          <p:nvPr/>
        </p:nvSpPr>
        <p:spPr>
          <a:xfrm>
            <a:off x="6984537" y="4070840"/>
            <a:ext cx="4338510" cy="654060"/>
          </a:xfrm>
          <a:custGeom>
            <a:avLst/>
            <a:gdLst>
              <a:gd name="connsiteX0" fmla="*/ 0 w 4270770"/>
              <a:gd name="connsiteY0" fmla="*/ 0 h 654060"/>
              <a:gd name="connsiteX1" fmla="*/ 4270770 w 4270770"/>
              <a:gd name="connsiteY1" fmla="*/ 0 h 654060"/>
              <a:gd name="connsiteX2" fmla="*/ 4270770 w 4270770"/>
              <a:gd name="connsiteY2" fmla="*/ 654060 h 654060"/>
              <a:gd name="connsiteX3" fmla="*/ 0 w 4270770"/>
              <a:gd name="connsiteY3" fmla="*/ 654060 h 654060"/>
              <a:gd name="connsiteX4" fmla="*/ 0 w 4270770"/>
              <a:gd name="connsiteY4" fmla="*/ 0 h 65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0770" h="654060">
                <a:moveTo>
                  <a:pt x="0" y="0"/>
                </a:moveTo>
                <a:lnTo>
                  <a:pt x="4270770" y="0"/>
                </a:lnTo>
                <a:lnTo>
                  <a:pt x="4270770" y="654060"/>
                </a:lnTo>
                <a:lnTo>
                  <a:pt x="0" y="654060"/>
                </a:lnTo>
                <a:lnTo>
                  <a:pt x="0" y="0"/>
                </a:lnTo>
                <a:close/>
              </a:path>
            </a:pathLst>
          </a:custGeom>
          <a:solidFill>
            <a:srgbClr val="65DE3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9161" tIns="55880" rIns="55880" bIns="5588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200" kern="1200" dirty="0">
                <a:solidFill>
                  <a:schemeClr val="tx1"/>
                </a:solidFill>
              </a:rPr>
              <a:t>Power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control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link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optimization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E94BA5-D828-D04E-973A-094DF2C12F25}"/>
              </a:ext>
            </a:extLst>
          </p:cNvPr>
          <p:cNvSpPr/>
          <p:nvPr/>
        </p:nvSpPr>
        <p:spPr>
          <a:xfrm>
            <a:off x="6569266" y="3989083"/>
            <a:ext cx="830543" cy="817575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2052641-F5E2-2446-B7FE-DB2820F45E89}"/>
              </a:ext>
            </a:extLst>
          </p:cNvPr>
          <p:cNvSpPr/>
          <p:nvPr/>
        </p:nvSpPr>
        <p:spPr>
          <a:xfrm>
            <a:off x="6508423" y="5051618"/>
            <a:ext cx="4814624" cy="654060"/>
          </a:xfrm>
          <a:custGeom>
            <a:avLst/>
            <a:gdLst>
              <a:gd name="connsiteX0" fmla="*/ 0 w 4739451"/>
              <a:gd name="connsiteY0" fmla="*/ 0 h 654060"/>
              <a:gd name="connsiteX1" fmla="*/ 4739451 w 4739451"/>
              <a:gd name="connsiteY1" fmla="*/ 0 h 654060"/>
              <a:gd name="connsiteX2" fmla="*/ 4739451 w 4739451"/>
              <a:gd name="connsiteY2" fmla="*/ 654060 h 654060"/>
              <a:gd name="connsiteX3" fmla="*/ 0 w 4739451"/>
              <a:gd name="connsiteY3" fmla="*/ 654060 h 654060"/>
              <a:gd name="connsiteX4" fmla="*/ 0 w 4739451"/>
              <a:gd name="connsiteY4" fmla="*/ 0 h 65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9451" h="654060">
                <a:moveTo>
                  <a:pt x="0" y="0"/>
                </a:moveTo>
                <a:lnTo>
                  <a:pt x="4739451" y="0"/>
                </a:lnTo>
                <a:lnTo>
                  <a:pt x="4739451" y="654060"/>
                </a:lnTo>
                <a:lnTo>
                  <a:pt x="0" y="654060"/>
                </a:lnTo>
                <a:lnTo>
                  <a:pt x="0" y="0"/>
                </a:lnTo>
                <a:close/>
              </a:path>
            </a:pathLst>
          </a:custGeom>
          <a:solidFill>
            <a:srgbClr val="4CE01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9161" tIns="55880" rIns="55880" bIns="5588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200" kern="1200" dirty="0">
                <a:solidFill>
                  <a:schemeClr val="tx1"/>
                </a:solidFill>
              </a:rPr>
              <a:t>High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quality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metric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link</a:t>
            </a:r>
            <a:r>
              <a:rPr lang="zh-CN" altLang="en-US" sz="2200" kern="1200" dirty="0">
                <a:solidFill>
                  <a:schemeClr val="tx1"/>
                </a:solidFill>
              </a:rPr>
              <a:t> </a:t>
            </a:r>
            <a:r>
              <a:rPr lang="en-US" altLang="zh-CN" sz="2200" kern="1200" dirty="0">
                <a:solidFill>
                  <a:schemeClr val="tx1"/>
                </a:solidFill>
              </a:rPr>
              <a:t>optimization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AEE537-F65B-5848-85D0-C833C7564CA0}"/>
              </a:ext>
            </a:extLst>
          </p:cNvPr>
          <p:cNvSpPr/>
          <p:nvPr/>
        </p:nvSpPr>
        <p:spPr>
          <a:xfrm>
            <a:off x="6093151" y="4969860"/>
            <a:ext cx="830543" cy="817575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4E7A1-B7B7-3943-A976-EE06FA096D8E}"/>
              </a:ext>
            </a:extLst>
          </p:cNvPr>
          <p:cNvSpPr txBox="1"/>
          <p:nvPr/>
        </p:nvSpPr>
        <p:spPr>
          <a:xfrm>
            <a:off x="7107720" y="1623011"/>
            <a:ext cx="5066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Raniwala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Chiueh,</a:t>
            </a:r>
            <a:r>
              <a:rPr lang="zh-CN" altLang="en-US" sz="2000" dirty="0"/>
              <a:t> </a:t>
            </a:r>
            <a:r>
              <a:rPr lang="en-US" altLang="zh-CN" sz="2000" dirty="0"/>
              <a:t>2005;</a:t>
            </a:r>
            <a:r>
              <a:rPr lang="zh-CN" altLang="en-US" sz="2000" dirty="0"/>
              <a:t> </a:t>
            </a:r>
            <a:r>
              <a:rPr lang="en-US" altLang="zh-CN" sz="2000" dirty="0"/>
              <a:t>Kim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Suh,</a:t>
            </a:r>
            <a:r>
              <a:rPr lang="zh-CN" altLang="en-US" sz="2000" dirty="0"/>
              <a:t> </a:t>
            </a:r>
            <a:r>
              <a:rPr lang="en-US" altLang="zh-CN" sz="2000" dirty="0"/>
              <a:t>2010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E232DA-F273-B54B-926D-0526499D3A0D}"/>
              </a:ext>
            </a:extLst>
          </p:cNvPr>
          <p:cNvSpPr txBox="1"/>
          <p:nvPr/>
        </p:nvSpPr>
        <p:spPr>
          <a:xfrm>
            <a:off x="7442512" y="2598006"/>
            <a:ext cx="4654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Skalli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al.,</a:t>
            </a:r>
            <a:r>
              <a:rPr lang="zh-CN" altLang="en-US" sz="2000" dirty="0"/>
              <a:t> </a:t>
            </a:r>
            <a:r>
              <a:rPr lang="en-US" altLang="zh-CN" sz="2000" dirty="0"/>
              <a:t>2007;</a:t>
            </a:r>
            <a:r>
              <a:rPr lang="zh-CN" altLang="en-US" sz="2000" dirty="0"/>
              <a:t> </a:t>
            </a:r>
            <a:r>
              <a:rPr lang="en-US" altLang="zh-CN" sz="2000" dirty="0"/>
              <a:t>Subramanian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al.,</a:t>
            </a:r>
            <a:r>
              <a:rPr lang="zh-CN" altLang="en-US" sz="2000" dirty="0"/>
              <a:t> </a:t>
            </a:r>
            <a:r>
              <a:rPr lang="en-US" altLang="zh-CN" sz="2000" dirty="0"/>
              <a:t>2008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9E828-BEE5-124D-B068-46734935CFA6}"/>
              </a:ext>
            </a:extLst>
          </p:cNvPr>
          <p:cNvSpPr txBox="1"/>
          <p:nvPr/>
        </p:nvSpPr>
        <p:spPr>
          <a:xfrm>
            <a:off x="7639845" y="3583868"/>
            <a:ext cx="4184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Chiu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al.,</a:t>
            </a:r>
            <a:r>
              <a:rPr lang="zh-CN" altLang="en-US" sz="2000" dirty="0"/>
              <a:t> </a:t>
            </a:r>
            <a:r>
              <a:rPr lang="en-US" altLang="zh-CN" sz="2000" dirty="0"/>
              <a:t>2009;</a:t>
            </a:r>
            <a:r>
              <a:rPr lang="zh-CN" altLang="en-US" sz="2000" dirty="0"/>
              <a:t> </a:t>
            </a:r>
            <a:r>
              <a:rPr lang="en-US" altLang="zh-CN" sz="2000" dirty="0"/>
              <a:t>Mogaibel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al.,</a:t>
            </a:r>
            <a:r>
              <a:rPr lang="zh-CN" altLang="en-US" sz="2000" dirty="0"/>
              <a:t> </a:t>
            </a:r>
            <a:r>
              <a:rPr lang="en-US" altLang="zh-CN" sz="2000" dirty="0"/>
              <a:t>2012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CF868-3B60-8248-8219-1F4493925F38}"/>
              </a:ext>
            </a:extLst>
          </p:cNvPr>
          <p:cNvSpPr txBox="1"/>
          <p:nvPr/>
        </p:nvSpPr>
        <p:spPr>
          <a:xfrm>
            <a:off x="7743898" y="4534576"/>
            <a:ext cx="2406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Chaudhry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al.,</a:t>
            </a:r>
            <a:r>
              <a:rPr lang="zh-CN" altLang="en-US" sz="2000" dirty="0"/>
              <a:t> </a:t>
            </a:r>
            <a:r>
              <a:rPr lang="en-US" altLang="zh-CN" sz="2000" dirty="0"/>
              <a:t>2012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486280-39A9-084E-BEC7-C2755CF7CB38}"/>
              </a:ext>
            </a:extLst>
          </p:cNvPr>
          <p:cNvSpPr txBox="1"/>
          <p:nvPr/>
        </p:nvSpPr>
        <p:spPr>
          <a:xfrm>
            <a:off x="7363323" y="5622555"/>
            <a:ext cx="2040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/>
              <a:t>Draves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2004</a:t>
            </a:r>
            <a:endParaRPr lang="en-US" sz="20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8697826A-5F33-E64E-BB4F-D543279BAA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7149754"/>
                  </p:ext>
                </p:extLst>
              </p:nvPr>
            </p:nvGraphicFramePr>
            <p:xfrm>
              <a:off x="18150" y="292070"/>
              <a:ext cx="5378331" cy="6311930"/>
            </p:xfrm>
            <a:graphic>
              <a:graphicData uri="http://schemas.microsoft.com/office/powerpoint/2016/slidezoom">
                <pslz:sldZm>
                  <pslz:sldZmObj sldId="266" cId="3132731003">
                    <pslz:zmPr id="{862DC25B-0591-7147-8839-D6A799D6DD7C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78331" cy="631193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697826A-5F33-E64E-BB4F-D543279BAA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50" y="292070"/>
                <a:ext cx="5378331" cy="631193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806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21" grpId="0" animBg="1"/>
      <p:bldP spid="4" grpId="0"/>
      <p:bldP spid="23" grpId="0"/>
      <p:bldP spid="24" grpId="0"/>
      <p:bldP spid="25" grpId="0"/>
      <p:bldP spid="2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3F7AD-3ACD-462D-8709-B563EB6F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4913-AD76-4F46-A827-A090AFA2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Assigned Links vs. FNI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100 Nodes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4A4B731-BD41-49A0-94F0-0610AF3F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09891" y="2104132"/>
            <a:ext cx="518465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1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916DF-27D7-4DB3-AD88-CF0259D9F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Work Distribution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9E2826-CE72-42A7-BFC6-139638172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502915"/>
              </p:ext>
            </p:extLst>
          </p:nvPr>
        </p:nvGraphicFramePr>
        <p:xfrm>
          <a:off x="838049" y="3058159"/>
          <a:ext cx="10515597" cy="204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61737193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0510913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9749527"/>
                    </a:ext>
                  </a:extLst>
                </a:gridCol>
              </a:tblGrid>
              <a:tr h="4118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Xiaoyan 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Chang Liu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Zhongzheng 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546682"/>
                  </a:ext>
                </a:extLst>
              </a:tr>
              <a:tr h="162833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Literature review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Graph generation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/>
                        <a:t>Generate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/>
                        <a:t>Calculate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distance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based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nodes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locatioss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Algorithm structure design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New scoring function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SFS and SFFS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Algorithm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Graph analysis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Algorithm steps visualization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Performance metric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507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467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916DF-27D7-4DB3-AD88-CF0259D9F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Plans Next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3A5A061-69B4-4990-983B-E29CC24E6A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984597"/>
              </p:ext>
            </p:extLst>
          </p:nvPr>
        </p:nvGraphicFramePr>
        <p:xfrm>
          <a:off x="838049" y="3058160"/>
          <a:ext cx="10515597" cy="2582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61737193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0510913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9749527"/>
                    </a:ext>
                  </a:extLst>
                </a:gridCol>
              </a:tblGrid>
              <a:tr h="30770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Xiaoyan</a:t>
                      </a:r>
                      <a:r>
                        <a:rPr lang="en-US" dirty="0"/>
                        <a:t> 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Chang Liu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Zhongzheng 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546682"/>
                  </a:ext>
                </a:extLst>
              </a:tr>
              <a:tr h="77353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Write abstract, introduction,</a:t>
                      </a:r>
                      <a:r>
                        <a:rPr lang="zh-CN" altLang="en-US" dirty="0"/>
                        <a:t> </a:t>
                      </a:r>
                      <a:r>
                        <a:rPr lang="en-US" dirty="0"/>
                        <a:t>related work of the report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generate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/>
                        <a:t>graph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Write methodology, implementation details of the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Write technical results and analysis of the report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507001"/>
                  </a:ext>
                </a:extLst>
              </a:tr>
              <a:tr h="1028349">
                <a:tc gridSpan="3"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Write future work, summary and lessons learned of the report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70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878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44CD4-3D38-A841-9A30-C3887FEE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</a:rPr>
              <a:t>References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95BB7-E162-D544-8E2A-718B2E94B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359959"/>
            <a:ext cx="9833548" cy="4385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/>
              <a:t>Bahl</a:t>
            </a:r>
            <a:r>
              <a:rPr lang="en-US" sz="1600" dirty="0"/>
              <a:t>, Paramvir, Ranveer Chandra, and John Dunagan. 2004. “SSCH.” </a:t>
            </a:r>
            <a:r>
              <a:rPr lang="en-US" sz="1600" i="1" dirty="0"/>
              <a:t>Proceedings of the 10th Annual International Conference on Mobile Computing and Networking - MobiCom ’04</a:t>
            </a:r>
            <a:r>
              <a:rPr lang="en-US" sz="1600" dirty="0"/>
              <a:t>. https://doi.org/10.1145/1023720.1023742.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Beheshtifard, Ziaeddin, and Mohammad Reza Meybodi. 2018. “An Adaptive Channel Assignment in Wireless Mesh Network: The Learning Automata Approach.” </a:t>
            </a:r>
            <a:r>
              <a:rPr lang="en-US" sz="1600" i="1" dirty="0"/>
              <a:t>Computers &amp; Electrical Engineering</a:t>
            </a:r>
            <a:r>
              <a:rPr lang="en-US" sz="1600" dirty="0"/>
              <a:t> 72 (November): 79–91.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Bongsu, Raja Hasyifah Raja, Abdullah Mohammed, and Mohamad Afendee Mohamed. n.d. “Recent Trends in Channel Assignment Algorithms for Multi-Radio Multi-Channel in Wireless Mesh Network.” https://pdfs.semanticscholar.org/b6a6/810ecda50bcdbb9386d1f7f9a64006da3090.pdf.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Cheng, Hongju, Naixue Xiong, Athanasios V. Vasilakos, Laurence Tianruo Yang, Guolong Chen, and Xiaofang Zhuang. 2012. “Nodes Organization for Channel Assignment with Topology Preservation in Multi-Radio Wireless Mesh Networks.” </a:t>
            </a:r>
            <a:r>
              <a:rPr lang="en-US" sz="1600" i="1" dirty="0"/>
              <a:t>Ad Hoc Networks</a:t>
            </a:r>
            <a:r>
              <a:rPr lang="en-US" sz="1600" dirty="0"/>
              <a:t>. https://doi.org/10.1016/j.adhoc.2011.02.004.</a:t>
            </a:r>
          </a:p>
          <a:p>
            <a:r>
              <a:rPr lang="en-US" sz="1600" dirty="0"/>
              <a:t>Ding, Yong, Yi Huang, </a:t>
            </a:r>
            <a:r>
              <a:rPr lang="en-US" sz="1600" dirty="0" err="1"/>
              <a:t>Guokai</a:t>
            </a:r>
            <a:r>
              <a:rPr lang="en-US" sz="1600" dirty="0"/>
              <a:t> Zeng, and Li Xiao. 2008. “Channel Assignment with Partially Overlapping Channels in Wireless Mesh Networks.” In </a:t>
            </a:r>
            <a:r>
              <a:rPr lang="en-US" sz="1600" i="1" dirty="0"/>
              <a:t>Proceedings of the 4th Annual International Conference on Wireless Internet</a:t>
            </a:r>
            <a:r>
              <a:rPr lang="en-US" sz="1600" dirty="0"/>
              <a:t>, 38. ICST (Institute for Computer Sciences, Social-Informatics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sz="1600" dirty="0"/>
              <a:t>Telecommunications Engineering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902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44CD4-3D38-A841-9A30-C3887FEE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</a:rPr>
              <a:t>References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95BB7-E162-D544-8E2A-718B2E94B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4" y="2452724"/>
            <a:ext cx="9833548" cy="38666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Duarte, P. B. F., Z. M. Fadlullah, A. V. Vasilakos, and N. Kato. 2012. “On the Partially Overlapped Channel Assignment on Wireless Mesh Network Backbone: A Game Theoretic Approach.” </a:t>
            </a:r>
            <a:r>
              <a:rPr lang="en-US" sz="1600" i="1" dirty="0"/>
              <a:t>IEEE Journal on Selected Areas in Communications</a:t>
            </a:r>
            <a:r>
              <a:rPr lang="en-US" sz="1600" dirty="0"/>
              <a:t> 30 (1): 119–27.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Du, P., W. Jia, L. Huang, and W. Lu. 2007. “Centralized Scheduling and Channel Assignment in Multi-Channel Single-Transceiver WiMax Mesh Network.” In </a:t>
            </a:r>
            <a:r>
              <a:rPr lang="en-US" sz="1600" i="1" dirty="0"/>
              <a:t>2007 IEEE Wireless Communications and Networking Conference</a:t>
            </a:r>
            <a:r>
              <a:rPr lang="en-US" sz="1600" dirty="0"/>
              <a:t>, 1734–39.</a:t>
            </a:r>
          </a:p>
          <a:p>
            <a:r>
              <a:rPr lang="en-US" sz="1600" dirty="0"/>
              <a:t>Ko, B., V. Misra, J. Padhye, and D. Rubenstein. 2007. “Distributed Channel Assignment in Multi-Radio 802.11 Mesh Networks.” In 2007 IEEE Wireless Communications and Networking Conference, 3978–83.</a:t>
            </a:r>
            <a:br>
              <a:rPr lang="en-US" sz="1600" dirty="0"/>
            </a:br>
            <a:r>
              <a:rPr lang="en-US" sz="1600" dirty="0"/>
              <a:t>Liu, Y., R. Venkatesan, and C. Li. 2009. “Channel Assignment Exploiting Partially Overlapping Channels for Wireless Mesh Networks.” In GLOBECOM 2009 - 2009 IEEE Global Telecommunications Conference, 1–5.</a:t>
            </a:r>
          </a:p>
          <a:p>
            <a:r>
              <a:rPr lang="en-US" sz="1600" dirty="0"/>
              <a:t>Meng, X., K. Tan, and Q. Zhang. 2006. “Joint Routing and Channel Assignment in Multi-Radio Wireless Mesh Networks.” In 2006 IEEE International Conference on Communications, 8:3596–3601.</a:t>
            </a:r>
          </a:p>
          <a:p>
            <a:r>
              <a:rPr lang="en-US" sz="1600" dirty="0"/>
              <a:t>Mogaibel, Hassen A., Mohamed Othman, </a:t>
            </a:r>
            <a:r>
              <a:rPr lang="en-US" sz="1600" dirty="0" err="1"/>
              <a:t>Shamala</a:t>
            </a:r>
            <a:r>
              <a:rPr lang="en-US" sz="1600" dirty="0"/>
              <a:t> Subramaniam, and Nor </a:t>
            </a:r>
            <a:r>
              <a:rPr lang="en-US" sz="1600" dirty="0" err="1"/>
              <a:t>Asilah</a:t>
            </a:r>
            <a:r>
              <a:rPr lang="en-US" sz="1600" dirty="0"/>
              <a:t> </a:t>
            </a:r>
            <a:r>
              <a:rPr lang="en-US" sz="1600" dirty="0" err="1"/>
              <a:t>Wati</a:t>
            </a:r>
            <a:r>
              <a:rPr lang="en-US" sz="1600" dirty="0"/>
              <a:t> Abdul Hamid. 2016. “Review of Channel Assignment Approaches in Multi-Radio Multi-Channel Wireless Mesh Network.” Journal of Network and Computer Applications 72 (September): 113–39.</a:t>
            </a:r>
          </a:p>
          <a:p>
            <a:pPr>
              <a:lnSpc>
                <a:spcPct val="100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471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681CB-D00D-8941-B07E-F92B0D6C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</a:rPr>
              <a:t>References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B9ADB-8D4C-E240-81B1-62F1C738A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491409"/>
            <a:ext cx="9833548" cy="4366591"/>
          </a:xfrm>
        </p:spPr>
        <p:txBody>
          <a:bodyPr>
            <a:noAutofit/>
          </a:bodyPr>
          <a:lstStyle/>
          <a:p>
            <a:r>
              <a:rPr lang="en-US" sz="1600" dirty="0"/>
              <a:t>Raniwala, Ashish, Kartik Gopalan, and </a:t>
            </a:r>
            <a:r>
              <a:rPr lang="en-US" sz="1600" dirty="0" err="1"/>
              <a:t>Tzi-Cker</a:t>
            </a:r>
            <a:r>
              <a:rPr lang="en-US" sz="1600" dirty="0"/>
              <a:t> Chiueh. 2004. “Centralized Channel Assignment and Routing Algorithms for Multi-Channel Wireless Mesh Networks.” ACM SIGMOBILE Mobile Computing and Communications Review. https://</a:t>
            </a:r>
            <a:r>
              <a:rPr lang="en-US" sz="1600" dirty="0" err="1"/>
              <a:t>doi.org</a:t>
            </a:r>
            <a:r>
              <a:rPr lang="en-US" sz="1600" dirty="0"/>
              <a:t>/10.1145/997122.997130.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Raniwala, A., and </a:t>
            </a:r>
            <a:r>
              <a:rPr lang="en-US" sz="1600" dirty="0" err="1">
                <a:solidFill>
                  <a:srgbClr val="000000"/>
                </a:solidFill>
              </a:rPr>
              <a:t>Tzi-cker</a:t>
            </a:r>
            <a:r>
              <a:rPr lang="en-US" sz="1600" dirty="0">
                <a:solidFill>
                  <a:srgbClr val="000000"/>
                </a:solidFill>
              </a:rPr>
              <a:t> Chiueh. 2005. “Architecture and Algorithms for an IEEE 802.11-Based Multi-Channel Wireless Mesh Network.” In </a:t>
            </a:r>
            <a:r>
              <a:rPr lang="en-US" sz="1600" i="1" dirty="0">
                <a:solidFill>
                  <a:srgbClr val="000000"/>
                </a:solidFill>
              </a:rPr>
              <a:t>Proceedings IEEE 24th Annual Joint Conference of the IEEE Computer and Communications Societies.</a:t>
            </a:r>
            <a:r>
              <a:rPr lang="en-US" sz="1600" dirty="0">
                <a:solidFill>
                  <a:srgbClr val="000000"/>
                </a:solidFill>
              </a:rPr>
              <a:t>, 3:2223–34 vol. 3.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Skalli, H., S. K. Das, L. </a:t>
            </a:r>
            <a:r>
              <a:rPr lang="en-US" sz="1600" dirty="0" err="1">
                <a:solidFill>
                  <a:srgbClr val="000000"/>
                </a:solidFill>
              </a:rPr>
              <a:t>Lenzini</a:t>
            </a:r>
            <a:r>
              <a:rPr lang="en-US" sz="1600" dirty="0">
                <a:solidFill>
                  <a:srgbClr val="000000"/>
                </a:solidFill>
              </a:rPr>
              <a:t>, and M. Conti. 2006. “Traffic and Interference Aware Channel Assignment for Multi-Radio Wireless Mesh Networks.” In </a:t>
            </a:r>
            <a:r>
              <a:rPr lang="en-US" sz="1600" i="1" dirty="0">
                <a:solidFill>
                  <a:srgbClr val="000000"/>
                </a:solidFill>
              </a:rPr>
              <a:t>Proc. of ACM Int. Conf. on Mobile </a:t>
            </a:r>
            <a:r>
              <a:rPr lang="en-US" sz="1600" i="1" dirty="0" err="1">
                <a:solidFill>
                  <a:srgbClr val="000000"/>
                </a:solidFill>
              </a:rPr>
              <a:t>Comput</a:t>
            </a:r>
            <a:r>
              <a:rPr lang="en-US" sz="1600" i="1" dirty="0">
                <a:solidFill>
                  <a:srgbClr val="000000"/>
                </a:solidFill>
              </a:rPr>
              <a:t>. and </a:t>
            </a:r>
            <a:r>
              <a:rPr lang="en-US" sz="1600" i="1" dirty="0" err="1">
                <a:solidFill>
                  <a:srgbClr val="000000"/>
                </a:solidFill>
              </a:rPr>
              <a:t>Netw</a:t>
            </a:r>
            <a:r>
              <a:rPr lang="en-US" sz="1600" i="1" dirty="0">
                <a:solidFill>
                  <a:srgbClr val="000000"/>
                </a:solidFill>
              </a:rPr>
              <a:t> (MOBICOM) Pp</a:t>
            </a:r>
            <a:r>
              <a:rPr lang="en-US" sz="1600" dirty="0">
                <a:solidFill>
                  <a:srgbClr val="000000"/>
                </a:solidFill>
              </a:rPr>
              <a:t>, 15–26.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Skalli, H., S. Ghosh, S. K. Das, L. </a:t>
            </a:r>
            <a:r>
              <a:rPr lang="en-US" sz="1600" dirty="0" err="1">
                <a:solidFill>
                  <a:srgbClr val="000000"/>
                </a:solidFill>
              </a:rPr>
              <a:t>Lenzini</a:t>
            </a:r>
            <a:r>
              <a:rPr lang="en-US" sz="1600" dirty="0">
                <a:solidFill>
                  <a:srgbClr val="000000"/>
                </a:solidFill>
              </a:rPr>
              <a:t>, and M. Conti. 2007. “Channel Assignment Strategies for </a:t>
            </a:r>
            <a:r>
              <a:rPr lang="en-US" sz="1600" dirty="0" err="1">
                <a:solidFill>
                  <a:srgbClr val="000000"/>
                </a:solidFill>
              </a:rPr>
              <a:t>Multiradio</a:t>
            </a:r>
            <a:r>
              <a:rPr lang="en-US" sz="1600" dirty="0">
                <a:solidFill>
                  <a:srgbClr val="000000"/>
                </a:solidFill>
              </a:rPr>
              <a:t> Wireless Mesh Networks: Issues and Solutions.” </a:t>
            </a:r>
            <a:r>
              <a:rPr lang="en-US" sz="1600" i="1" dirty="0">
                <a:solidFill>
                  <a:srgbClr val="000000"/>
                </a:solidFill>
              </a:rPr>
              <a:t>IEEE Communications Magazine</a:t>
            </a:r>
            <a:r>
              <a:rPr lang="en-US" sz="1600" dirty="0">
                <a:solidFill>
                  <a:srgbClr val="000000"/>
                </a:solidFill>
              </a:rPr>
              <a:t> 45 (11): 86–95.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Subramanian, A. P., H. Gupta, S. R. Das, and J. Cao. 2008. “Minimum Interference Channel Assignment in </a:t>
            </a:r>
            <a:r>
              <a:rPr lang="en-US" sz="1600" dirty="0" err="1">
                <a:solidFill>
                  <a:srgbClr val="000000"/>
                </a:solidFill>
              </a:rPr>
              <a:t>Multiradio</a:t>
            </a:r>
            <a:r>
              <a:rPr lang="en-US" sz="1600" dirty="0">
                <a:solidFill>
                  <a:srgbClr val="000000"/>
                </a:solidFill>
              </a:rPr>
              <a:t> Wireless Mesh Networks.” </a:t>
            </a:r>
            <a:r>
              <a:rPr lang="en-US" sz="1600" i="1" dirty="0">
                <a:solidFill>
                  <a:srgbClr val="000000"/>
                </a:solidFill>
              </a:rPr>
              <a:t>IEEE Transactions on Mobile Computing</a:t>
            </a:r>
            <a:r>
              <a:rPr lang="en-US" sz="1600" dirty="0">
                <a:solidFill>
                  <a:srgbClr val="000000"/>
                </a:solidFill>
              </a:rPr>
              <a:t> 7 (12): 1459–73.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Wang, J., B. Xie, K. Cai, and D. P. Agrawal. 2007. “Efficient Mesh Router Placement in Wireless Mesh Networks.” In </a:t>
            </a:r>
            <a:r>
              <a:rPr lang="en-US" sz="1600" i="1" dirty="0">
                <a:solidFill>
                  <a:srgbClr val="000000"/>
                </a:solidFill>
              </a:rPr>
              <a:t>2007 IEEE International Conference on Mobile </a:t>
            </a:r>
            <a:r>
              <a:rPr lang="en-US" sz="1600" i="1" dirty="0" err="1">
                <a:solidFill>
                  <a:srgbClr val="000000"/>
                </a:solidFill>
              </a:rPr>
              <a:t>Adhoc</a:t>
            </a:r>
            <a:r>
              <a:rPr lang="en-US" sz="1600" i="1" dirty="0">
                <a:solidFill>
                  <a:srgbClr val="000000"/>
                </a:solidFill>
              </a:rPr>
              <a:t> and Sensor Systems</a:t>
            </a:r>
            <a:r>
              <a:rPr lang="en-US" sz="1600" dirty="0">
                <a:solidFill>
                  <a:srgbClr val="000000"/>
                </a:solidFill>
              </a:rPr>
              <a:t>, 1–9.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1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681CB-D00D-8941-B07E-F92B0D6C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</a:rPr>
              <a:t>References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B9ADB-8D4C-E240-81B1-62F1C738A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317639"/>
            <a:ext cx="9833548" cy="436659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Yin, Z., Z. Li, and M. Chen. 2007. “A Novel Channel Assignment Algorithm for Multicast in Multi-Radio Wireless Mesh Networks.” In </a:t>
            </a:r>
            <a:r>
              <a:rPr lang="en-US" sz="1600" i="1" dirty="0">
                <a:solidFill>
                  <a:srgbClr val="000000"/>
                </a:solidFill>
              </a:rPr>
              <a:t>2007 12th IEEE Symposium on Computers and Communications</a:t>
            </a:r>
            <a:r>
              <a:rPr lang="en-US" sz="1600" dirty="0">
                <a:solidFill>
                  <a:srgbClr val="000000"/>
                </a:solidFill>
              </a:rPr>
              <a:t>, 283–88.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Zhao, </a:t>
            </a:r>
            <a:r>
              <a:rPr lang="en-US" sz="1600" dirty="0" err="1">
                <a:solidFill>
                  <a:srgbClr val="000000"/>
                </a:solidFill>
              </a:rPr>
              <a:t>Xiongwen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Siyuan</a:t>
            </a:r>
            <a:r>
              <a:rPr lang="en-US" sz="1600" dirty="0">
                <a:solidFill>
                  <a:srgbClr val="000000"/>
                </a:solidFill>
              </a:rPr>
              <a:t> Zhang, Liang Li, </a:t>
            </a:r>
            <a:r>
              <a:rPr lang="en-US" sz="1600" dirty="0" err="1">
                <a:solidFill>
                  <a:srgbClr val="000000"/>
                </a:solidFill>
              </a:rPr>
              <a:t>Zhaoyan</a:t>
            </a:r>
            <a:r>
              <a:rPr lang="en-US" sz="1600" dirty="0">
                <a:solidFill>
                  <a:srgbClr val="000000"/>
                </a:solidFill>
              </a:rPr>
              <a:t> Qu, Yu Zhang, Yi Ding, and </a:t>
            </a:r>
            <a:r>
              <a:rPr lang="en-US" sz="1600" dirty="0" err="1">
                <a:solidFill>
                  <a:srgbClr val="000000"/>
                </a:solidFill>
              </a:rPr>
              <a:t>Junyu</a:t>
            </a:r>
            <a:r>
              <a:rPr lang="en-US" sz="1600" dirty="0">
                <a:solidFill>
                  <a:srgbClr val="000000"/>
                </a:solidFill>
              </a:rPr>
              <a:t> Liu. 2018. “A Multi-Radio Multi-Channel Assignment Algorithm Based on Topology Control and Link Interference Weight for a Power Distribution Wireless Mesh Network.” </a:t>
            </a:r>
            <a:r>
              <a:rPr lang="en-US" sz="1600" i="1" dirty="0">
                <a:solidFill>
                  <a:srgbClr val="000000"/>
                </a:solidFill>
              </a:rPr>
              <a:t>Wireless Personal Communications</a:t>
            </a:r>
            <a:r>
              <a:rPr lang="en-US" sz="1600" dirty="0">
                <a:solidFill>
                  <a:srgbClr val="000000"/>
                </a:solidFill>
              </a:rPr>
              <a:t> 99 (1): 555–66.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Kim, S.-H., Kim, D.-W., Suh, Y.-J., 2011. A cooperative channel assignment protocol for multi-channel multi-rate wireless mesh networks. Ad Hoc </a:t>
            </a:r>
            <a:r>
              <a:rPr lang="en-US" sz="1600" dirty="0" err="1">
                <a:solidFill>
                  <a:srgbClr val="000000"/>
                </a:solidFill>
              </a:rPr>
              <a:t>Netw</a:t>
            </a:r>
            <a:r>
              <a:rPr lang="en-US" sz="1600" dirty="0">
                <a:solidFill>
                  <a:srgbClr val="000000"/>
                </a:solidFill>
              </a:rPr>
              <a:t>. 9, 893–910.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Chiu, H.S., Yeung, K., Lui, K.-S., 2009. J-car: an efficient joint channel assignment and routing protocol for IEEE 802.11-based multi-channel multi-interface mobile ad hoc networks. IEEE Trans. </a:t>
            </a:r>
            <a:r>
              <a:rPr lang="en-US" sz="1600" dirty="0" err="1">
                <a:solidFill>
                  <a:srgbClr val="000000"/>
                </a:solidFill>
              </a:rPr>
              <a:t>Wirel</a:t>
            </a:r>
            <a:r>
              <a:rPr lang="en-US" sz="1600" dirty="0">
                <a:solidFill>
                  <a:srgbClr val="000000"/>
                </a:solidFill>
              </a:rPr>
              <a:t>. Commun. 8, 1706–1715. 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</a:rPr>
              <a:t>Mogaibel, H.A., Othman, M., Subramaniam, S., Hamid, N.A.W.A., 2012. On-demand channel reservation scheme for common traffic in wireless mesh networks. J. </a:t>
            </a:r>
            <a:r>
              <a:rPr lang="en-US" sz="1600" dirty="0" err="1">
                <a:solidFill>
                  <a:srgbClr val="000000"/>
                </a:solidFill>
              </a:rPr>
              <a:t>Netw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Comput</a:t>
            </a:r>
            <a:r>
              <a:rPr lang="en-US" sz="1600" dirty="0">
                <a:solidFill>
                  <a:srgbClr val="000000"/>
                </a:solidFill>
              </a:rPr>
              <a:t>. Appl. 35, 132–151.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Chaudhry, A., Ahmad, N., Hafez, R., 2012. Improving throughput and fairness by improved channel assignment using topology control based on power control for multi-radio multi-channel wireless mesh networks. EURASIP J. </a:t>
            </a:r>
            <a:r>
              <a:rPr lang="en-US" sz="1600" dirty="0" err="1">
                <a:solidFill>
                  <a:srgbClr val="000000"/>
                </a:solidFill>
              </a:rPr>
              <a:t>Wirel</a:t>
            </a:r>
            <a:r>
              <a:rPr lang="en-US" sz="1600" dirty="0">
                <a:solidFill>
                  <a:srgbClr val="000000"/>
                </a:solidFill>
              </a:rPr>
              <a:t>. Commun. </a:t>
            </a:r>
            <a:r>
              <a:rPr lang="en-US" sz="1600" dirty="0" err="1">
                <a:solidFill>
                  <a:srgbClr val="000000"/>
                </a:solidFill>
              </a:rPr>
              <a:t>Netw</a:t>
            </a:r>
            <a:r>
              <a:rPr lang="en-US" sz="1600" dirty="0">
                <a:solidFill>
                  <a:srgbClr val="000000"/>
                </a:solidFill>
              </a:rPr>
              <a:t>. 2012, 1–25. </a:t>
            </a:r>
          </a:p>
          <a:p>
            <a:r>
              <a:rPr lang="en-US" sz="1600" dirty="0" err="1">
                <a:solidFill>
                  <a:srgbClr val="000000"/>
                </a:solidFill>
              </a:rPr>
              <a:t>Draves</a:t>
            </a:r>
            <a:r>
              <a:rPr lang="en-US" sz="1600" dirty="0">
                <a:solidFill>
                  <a:srgbClr val="000000"/>
                </a:solidFill>
              </a:rPr>
              <a:t>, R., </a:t>
            </a:r>
            <a:r>
              <a:rPr lang="en-US" sz="1600" dirty="0" err="1">
                <a:solidFill>
                  <a:srgbClr val="000000"/>
                </a:solidFill>
              </a:rPr>
              <a:t>Padhye</a:t>
            </a:r>
            <a:r>
              <a:rPr lang="en-US" sz="1600" dirty="0">
                <a:solidFill>
                  <a:srgbClr val="000000"/>
                </a:solidFill>
              </a:rPr>
              <a:t>, J., </a:t>
            </a:r>
            <a:r>
              <a:rPr lang="en-US" sz="1600" dirty="0" err="1">
                <a:solidFill>
                  <a:srgbClr val="000000"/>
                </a:solidFill>
              </a:rPr>
              <a:t>Zill</a:t>
            </a:r>
            <a:r>
              <a:rPr lang="en-US" sz="1600" dirty="0">
                <a:solidFill>
                  <a:srgbClr val="000000"/>
                </a:solidFill>
              </a:rPr>
              <a:t>, B., 2004. Routing in multi-radio, multi-hop wireless mesh networks. In: Proceedings of the 10th Annual International Conference on Mobile Computing and Networking (</a:t>
            </a:r>
            <a:r>
              <a:rPr lang="en-US" sz="1600" dirty="0" err="1">
                <a:solidFill>
                  <a:srgbClr val="000000"/>
                </a:solidFill>
              </a:rPr>
              <a:t>MobiCom</a:t>
            </a:r>
            <a:r>
              <a:rPr lang="en-US" sz="1600" dirty="0">
                <a:solidFill>
                  <a:srgbClr val="000000"/>
                </a:solidFill>
              </a:rPr>
              <a:t> 04), ACM, New York, NY, USA, pp. 114–128. 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2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0C8A2B-EA9C-E041-BA2D-B3A10991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Interference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9EC40-992E-E849-9218-910867651371}"/>
              </a:ext>
            </a:extLst>
          </p:cNvPr>
          <p:cNvGrpSpPr/>
          <p:nvPr/>
        </p:nvGrpSpPr>
        <p:grpSpPr>
          <a:xfrm>
            <a:off x="5073711" y="231665"/>
            <a:ext cx="3287082" cy="971115"/>
            <a:chOff x="3011047" y="2223804"/>
            <a:chExt cx="5256082" cy="16227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88B15F-EBD4-374E-A9E6-84AF5C89C095}"/>
                </a:ext>
              </a:extLst>
            </p:cNvPr>
            <p:cNvSpPr/>
            <p:nvPr/>
          </p:nvSpPr>
          <p:spPr>
            <a:xfrm>
              <a:off x="3100388" y="2457450"/>
              <a:ext cx="700087" cy="70008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AC1846-0750-DF43-973F-205B3C631EBE}"/>
                </a:ext>
              </a:extLst>
            </p:cNvPr>
            <p:cNvSpPr/>
            <p:nvPr/>
          </p:nvSpPr>
          <p:spPr>
            <a:xfrm>
              <a:off x="4971860" y="2457450"/>
              <a:ext cx="700087" cy="70008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6FE173-04A2-2748-B4DB-07C26497DA52}"/>
                </a:ext>
              </a:extLst>
            </p:cNvPr>
            <p:cNvSpPr txBox="1"/>
            <p:nvPr/>
          </p:nvSpPr>
          <p:spPr>
            <a:xfrm>
              <a:off x="3011047" y="3167755"/>
              <a:ext cx="1525628" cy="668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</a:t>
              </a:r>
              <a:endParaRPr lang="en-US" sz="2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854D23-3190-B642-B8EC-6F005D9F2C17}"/>
                </a:ext>
              </a:extLst>
            </p:cNvPr>
            <p:cNvSpPr txBox="1"/>
            <p:nvPr/>
          </p:nvSpPr>
          <p:spPr>
            <a:xfrm>
              <a:off x="4886528" y="3167754"/>
              <a:ext cx="1510249" cy="668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B</a:t>
              </a:r>
              <a:endParaRPr lang="en-US" sz="20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40461C-02F2-0A44-9771-929D3FDB5E89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>
              <a:off x="3800475" y="2807494"/>
              <a:ext cx="11713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4F499E-E192-3940-A07F-3A9D83CBF71F}"/>
                </a:ext>
              </a:extLst>
            </p:cNvPr>
            <p:cNvSpPr/>
            <p:nvPr/>
          </p:nvSpPr>
          <p:spPr>
            <a:xfrm>
              <a:off x="6847340" y="2467666"/>
              <a:ext cx="700087" cy="70008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ED204C-550D-6941-88AA-BBAA6AF76AA0}"/>
                </a:ext>
              </a:extLst>
            </p:cNvPr>
            <p:cNvSpPr txBox="1"/>
            <p:nvPr/>
          </p:nvSpPr>
          <p:spPr>
            <a:xfrm>
              <a:off x="6762007" y="3177969"/>
              <a:ext cx="1505122" cy="668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</a:t>
              </a:r>
              <a:endParaRPr lang="en-US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838268-78FA-A64A-8CE2-AD5FEF9E6E59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5675955" y="2817710"/>
              <a:ext cx="11713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6DBD72-E907-DD4A-AEC8-6FF6CA9BCCDB}"/>
                </a:ext>
              </a:extLst>
            </p:cNvPr>
            <p:cNvSpPr txBox="1"/>
            <p:nvPr/>
          </p:nvSpPr>
          <p:spPr>
            <a:xfrm>
              <a:off x="3465189" y="2223804"/>
              <a:ext cx="1956250" cy="668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Channel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3563B8-02B2-C449-8C6F-8723C5A7C936}"/>
                </a:ext>
              </a:extLst>
            </p:cNvPr>
            <p:cNvSpPr txBox="1"/>
            <p:nvPr/>
          </p:nvSpPr>
          <p:spPr>
            <a:xfrm>
              <a:off x="5401966" y="2236126"/>
              <a:ext cx="1989620" cy="668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Channel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07510-A803-6948-9B4C-FC977C139B5B}"/>
              </a:ext>
            </a:extLst>
          </p:cNvPr>
          <p:cNvGrpSpPr/>
          <p:nvPr/>
        </p:nvGrpSpPr>
        <p:grpSpPr>
          <a:xfrm>
            <a:off x="9967929" y="682840"/>
            <a:ext cx="2235179" cy="1815173"/>
            <a:chOff x="3011047" y="994383"/>
            <a:chExt cx="3292890" cy="278789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0762FE-494B-8044-9C5D-FBD583147F12}"/>
                </a:ext>
              </a:extLst>
            </p:cNvPr>
            <p:cNvSpPr/>
            <p:nvPr/>
          </p:nvSpPr>
          <p:spPr>
            <a:xfrm>
              <a:off x="3100388" y="2457450"/>
              <a:ext cx="700087" cy="700088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1DBBE2-0492-474E-8682-0F1BA323B1AE}"/>
                </a:ext>
              </a:extLst>
            </p:cNvPr>
            <p:cNvSpPr/>
            <p:nvPr/>
          </p:nvSpPr>
          <p:spPr>
            <a:xfrm>
              <a:off x="4971860" y="2457450"/>
              <a:ext cx="700087" cy="700088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0E3FD7-1D67-0D46-A7E1-991E7C0ADCA3}"/>
                </a:ext>
              </a:extLst>
            </p:cNvPr>
            <p:cNvSpPr txBox="1"/>
            <p:nvPr/>
          </p:nvSpPr>
          <p:spPr>
            <a:xfrm>
              <a:off x="3011047" y="3167754"/>
              <a:ext cx="1386708" cy="61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</a:t>
              </a:r>
              <a:endParaRPr lang="en-US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5FEAF4-36C5-8249-9C65-3359744CCE64}"/>
                </a:ext>
              </a:extLst>
            </p:cNvPr>
            <p:cNvSpPr txBox="1"/>
            <p:nvPr/>
          </p:nvSpPr>
          <p:spPr>
            <a:xfrm>
              <a:off x="4886527" y="3167754"/>
              <a:ext cx="1417410" cy="61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D</a:t>
              </a:r>
              <a:endParaRPr lang="en-US" sz="20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92695E-C1BC-F74B-81BF-06795104EA7E}"/>
                </a:ext>
              </a:extLst>
            </p:cNvPr>
            <p:cNvCxnSpPr>
              <a:stCxn id="22" idx="6"/>
              <a:endCxn id="23" idx="2"/>
            </p:cNvCxnSpPr>
            <p:nvPr/>
          </p:nvCxnSpPr>
          <p:spPr>
            <a:xfrm>
              <a:off x="3800475" y="2807494"/>
              <a:ext cx="11713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EBD84F-3C8E-F44C-9AD5-5330243BDCC0}"/>
                </a:ext>
              </a:extLst>
            </p:cNvPr>
            <p:cNvSpPr txBox="1"/>
            <p:nvPr/>
          </p:nvSpPr>
          <p:spPr>
            <a:xfrm>
              <a:off x="3550945" y="2315652"/>
              <a:ext cx="1802344" cy="61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Channel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39EC050-7A2F-F94D-B519-ED7022E0300E}"/>
                </a:ext>
              </a:extLst>
            </p:cNvPr>
            <p:cNvSpPr/>
            <p:nvPr/>
          </p:nvSpPr>
          <p:spPr>
            <a:xfrm>
              <a:off x="3096380" y="1170122"/>
              <a:ext cx="700087" cy="700088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4000B4-5767-E347-BA55-E7C31B587F3B}"/>
                </a:ext>
              </a:extLst>
            </p:cNvPr>
            <p:cNvSpPr txBox="1"/>
            <p:nvPr/>
          </p:nvSpPr>
          <p:spPr>
            <a:xfrm>
              <a:off x="3011047" y="1880426"/>
              <a:ext cx="1405601" cy="61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</a:t>
              </a:r>
              <a:endParaRPr lang="en-US" sz="20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EC06FC-172B-6840-821D-C69031282782}"/>
                </a:ext>
              </a:extLst>
            </p:cNvPr>
            <p:cNvSpPr/>
            <p:nvPr/>
          </p:nvSpPr>
          <p:spPr>
            <a:xfrm>
              <a:off x="4971860" y="1180338"/>
              <a:ext cx="700087" cy="700088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D7BB56-D7D4-0F43-8BC2-A11E1EE43F44}"/>
                </a:ext>
              </a:extLst>
            </p:cNvPr>
            <p:cNvSpPr txBox="1"/>
            <p:nvPr/>
          </p:nvSpPr>
          <p:spPr>
            <a:xfrm>
              <a:off x="4886527" y="1890643"/>
              <a:ext cx="1391431" cy="61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B</a:t>
              </a:r>
              <a:endParaRPr lang="en-US" sz="2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218DBDC-F4F5-3742-891B-BF255B98EF12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3800475" y="1530382"/>
              <a:ext cx="11713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BCECED-3D9D-AA47-BDDD-A6721CDA82BD}"/>
                </a:ext>
              </a:extLst>
            </p:cNvPr>
            <p:cNvSpPr txBox="1"/>
            <p:nvPr/>
          </p:nvSpPr>
          <p:spPr>
            <a:xfrm>
              <a:off x="3550945" y="994383"/>
              <a:ext cx="1802344" cy="61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Channel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2D9FCC-B2B1-2448-B774-E53DF6BF768C}"/>
              </a:ext>
            </a:extLst>
          </p:cNvPr>
          <p:cNvGrpSpPr/>
          <p:nvPr/>
        </p:nvGrpSpPr>
        <p:grpSpPr>
          <a:xfrm>
            <a:off x="2567130" y="1034225"/>
            <a:ext cx="3747191" cy="2760099"/>
            <a:chOff x="3011047" y="553331"/>
            <a:chExt cx="6248220" cy="450444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7F84C6-DDED-E941-9706-EFD42543D093}"/>
                </a:ext>
              </a:extLst>
            </p:cNvPr>
            <p:cNvSpPr/>
            <p:nvPr/>
          </p:nvSpPr>
          <p:spPr>
            <a:xfrm>
              <a:off x="4714508" y="553331"/>
              <a:ext cx="4544759" cy="4504444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55DB10C-F567-844C-8FA8-89A093FA6BDF}"/>
                </a:ext>
              </a:extLst>
            </p:cNvPr>
            <p:cNvSpPr/>
            <p:nvPr/>
          </p:nvSpPr>
          <p:spPr>
            <a:xfrm>
              <a:off x="3100388" y="2457450"/>
              <a:ext cx="700087" cy="70008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B90618-185A-8348-B0C0-E2DE9B9BBA19}"/>
                </a:ext>
              </a:extLst>
            </p:cNvPr>
            <p:cNvSpPr/>
            <p:nvPr/>
          </p:nvSpPr>
          <p:spPr>
            <a:xfrm>
              <a:off x="4971860" y="2457450"/>
              <a:ext cx="700087" cy="70008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204405-0F55-0C4A-8D65-37B58B93D5D3}"/>
                </a:ext>
              </a:extLst>
            </p:cNvPr>
            <p:cNvSpPr txBox="1"/>
            <p:nvPr/>
          </p:nvSpPr>
          <p:spPr>
            <a:xfrm>
              <a:off x="3011047" y="3167754"/>
              <a:ext cx="1721891" cy="703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Node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A</a:t>
              </a:r>
              <a:endParaRPr lang="en-US" sz="2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6B6C9C7-6CF0-244B-9B44-9309F443CAD4}"/>
                </a:ext>
              </a:extLst>
            </p:cNvPr>
            <p:cNvSpPr txBox="1"/>
            <p:nvPr/>
          </p:nvSpPr>
          <p:spPr>
            <a:xfrm>
              <a:off x="4886526" y="3167754"/>
              <a:ext cx="1705854" cy="703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Node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B</a:t>
              </a:r>
              <a:endParaRPr lang="en-US" sz="22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8CB6766-9B38-5749-B033-BE3C02ACA2B6}"/>
                </a:ext>
              </a:extLst>
            </p:cNvPr>
            <p:cNvCxnSpPr>
              <a:stCxn id="36" idx="6"/>
              <a:endCxn id="37" idx="2"/>
            </p:cNvCxnSpPr>
            <p:nvPr/>
          </p:nvCxnSpPr>
          <p:spPr>
            <a:xfrm>
              <a:off x="3800475" y="2807494"/>
              <a:ext cx="11713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472180-89A0-9946-9D45-3D0A79136B3B}"/>
                </a:ext>
              </a:extLst>
            </p:cNvPr>
            <p:cNvSpPr txBox="1"/>
            <p:nvPr/>
          </p:nvSpPr>
          <p:spPr>
            <a:xfrm>
              <a:off x="3338888" y="2100741"/>
              <a:ext cx="2361578" cy="703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/>
                <a:t>Channel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1</a:t>
              </a:r>
              <a:endParaRPr lang="en-US" sz="220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C21BC0-23A2-0C41-995A-58357F7DE16F}"/>
                </a:ext>
              </a:extLst>
            </p:cNvPr>
            <p:cNvGrpSpPr/>
            <p:nvPr/>
          </p:nvGrpSpPr>
          <p:grpSpPr>
            <a:xfrm>
              <a:off x="6231126" y="1707487"/>
              <a:ext cx="2829882" cy="2805899"/>
              <a:chOff x="7679041" y="1582912"/>
              <a:chExt cx="2829882" cy="2805899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FDD33DA-1EE1-BF4B-A126-96D7E57DED8A}"/>
                  </a:ext>
                </a:extLst>
              </p:cNvPr>
              <p:cNvSpPr/>
              <p:nvPr/>
            </p:nvSpPr>
            <p:spPr>
              <a:xfrm rot="16200000">
                <a:off x="8108325" y="3078956"/>
                <a:ext cx="700087" cy="7000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99E920C-A734-FC44-82B0-0E0EBC3CE3CA}"/>
                  </a:ext>
                </a:extLst>
              </p:cNvPr>
              <p:cNvSpPr/>
              <p:nvPr/>
            </p:nvSpPr>
            <p:spPr>
              <a:xfrm rot="16200000">
                <a:off x="8112606" y="1582912"/>
                <a:ext cx="700087" cy="70008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1F4ED7-4D38-7049-A0DB-5AD28F2A3DB4}"/>
                  </a:ext>
                </a:extLst>
              </p:cNvPr>
              <p:cNvSpPr txBox="1"/>
              <p:nvPr/>
            </p:nvSpPr>
            <p:spPr>
              <a:xfrm>
                <a:off x="8808415" y="1692299"/>
                <a:ext cx="1700508" cy="703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/>
                  <a:t>Node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C</a:t>
                </a:r>
                <a:endParaRPr lang="en-US" sz="2200" dirty="0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1A06A09-6994-5E44-B5E2-1349256B3CC4}"/>
                  </a:ext>
                </a:extLst>
              </p:cNvPr>
              <p:cNvCxnSpPr>
                <a:cxnSpLocks/>
                <a:stCxn id="43" idx="6"/>
                <a:endCxn id="44" idx="2"/>
              </p:cNvCxnSpPr>
              <p:nvPr/>
            </p:nvCxnSpPr>
            <p:spPr>
              <a:xfrm flipV="1">
                <a:off x="8458369" y="2283000"/>
                <a:ext cx="4281" cy="79595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D3520F-9E12-C34A-8C2D-EC1D8D7C48EB}"/>
                  </a:ext>
                </a:extLst>
              </p:cNvPr>
              <p:cNvSpPr txBox="1"/>
              <p:nvPr/>
            </p:nvSpPr>
            <p:spPr>
              <a:xfrm>
                <a:off x="7679041" y="2312402"/>
                <a:ext cx="2370082" cy="703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/>
                  <a:t>Channel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1</a:t>
                </a:r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9A87B8-37F9-B446-A758-28D01084C5A4}"/>
                  </a:ext>
                </a:extLst>
              </p:cNvPr>
              <p:cNvSpPr txBox="1"/>
              <p:nvPr/>
            </p:nvSpPr>
            <p:spPr>
              <a:xfrm>
                <a:off x="8044913" y="3685609"/>
                <a:ext cx="1737928" cy="703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/>
                  <a:t>Node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D</a:t>
                </a:r>
                <a:endParaRPr lang="en-US" sz="2200" dirty="0"/>
              </a:p>
            </p:txBody>
          </p:sp>
        </p:grp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026C3E4F-C42B-7C4E-A785-FEB8FACF7F91}"/>
              </a:ext>
            </a:extLst>
          </p:cNvPr>
          <p:cNvSpPr/>
          <p:nvPr/>
        </p:nvSpPr>
        <p:spPr>
          <a:xfrm>
            <a:off x="7682866" y="1092563"/>
            <a:ext cx="1528418" cy="993471"/>
          </a:xfrm>
          <a:custGeom>
            <a:avLst/>
            <a:gdLst>
              <a:gd name="connsiteX0" fmla="*/ 0 w 1528418"/>
              <a:gd name="connsiteY0" fmla="*/ 165582 h 993471"/>
              <a:gd name="connsiteX1" fmla="*/ 165582 w 1528418"/>
              <a:gd name="connsiteY1" fmla="*/ 0 h 993471"/>
              <a:gd name="connsiteX2" fmla="*/ 1362836 w 1528418"/>
              <a:gd name="connsiteY2" fmla="*/ 0 h 993471"/>
              <a:gd name="connsiteX3" fmla="*/ 1528418 w 1528418"/>
              <a:gd name="connsiteY3" fmla="*/ 165582 h 993471"/>
              <a:gd name="connsiteX4" fmla="*/ 1528418 w 1528418"/>
              <a:gd name="connsiteY4" fmla="*/ 827889 h 993471"/>
              <a:gd name="connsiteX5" fmla="*/ 1362836 w 1528418"/>
              <a:gd name="connsiteY5" fmla="*/ 993471 h 993471"/>
              <a:gd name="connsiteX6" fmla="*/ 165582 w 1528418"/>
              <a:gd name="connsiteY6" fmla="*/ 993471 h 993471"/>
              <a:gd name="connsiteX7" fmla="*/ 0 w 1528418"/>
              <a:gd name="connsiteY7" fmla="*/ 827889 h 993471"/>
              <a:gd name="connsiteX8" fmla="*/ 0 w 1528418"/>
              <a:gd name="connsiteY8" fmla="*/ 165582 h 99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8418" h="993471">
                <a:moveTo>
                  <a:pt x="0" y="165582"/>
                </a:moveTo>
                <a:cubicBezTo>
                  <a:pt x="0" y="74134"/>
                  <a:pt x="74134" y="0"/>
                  <a:pt x="165582" y="0"/>
                </a:cubicBezTo>
                <a:lnTo>
                  <a:pt x="1362836" y="0"/>
                </a:lnTo>
                <a:cubicBezTo>
                  <a:pt x="1454284" y="0"/>
                  <a:pt x="1528418" y="74134"/>
                  <a:pt x="1528418" y="165582"/>
                </a:cubicBezTo>
                <a:lnTo>
                  <a:pt x="1528418" y="827889"/>
                </a:lnTo>
                <a:cubicBezTo>
                  <a:pt x="1528418" y="919337"/>
                  <a:pt x="1454284" y="993471"/>
                  <a:pt x="1362836" y="993471"/>
                </a:cubicBezTo>
                <a:lnTo>
                  <a:pt x="165582" y="993471"/>
                </a:lnTo>
                <a:cubicBezTo>
                  <a:pt x="74134" y="993471"/>
                  <a:pt x="0" y="919337"/>
                  <a:pt x="0" y="827889"/>
                </a:cubicBezTo>
                <a:lnTo>
                  <a:pt x="0" y="165582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77" tIns="117077" rIns="117077" bIns="11707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Intra-flow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interference</a:t>
            </a:r>
            <a:endParaRPr lang="en-US" sz="2000" kern="120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653E142-0A11-9B40-95C0-121D1F70C685}"/>
              </a:ext>
            </a:extLst>
          </p:cNvPr>
          <p:cNvSpPr/>
          <p:nvPr/>
        </p:nvSpPr>
        <p:spPr>
          <a:xfrm>
            <a:off x="6462617" y="1589299"/>
            <a:ext cx="3968915" cy="39689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759161" y="157463"/>
                </a:moveTo>
                <a:arcTo wR="1984457" hR="1984457" stAng="17578710" swAng="1960997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8CA6D680-70C8-C847-93B3-42C8808EC501}"/>
              </a:ext>
            </a:extLst>
          </p:cNvPr>
          <p:cNvSpPr/>
          <p:nvPr/>
        </p:nvSpPr>
        <p:spPr>
          <a:xfrm>
            <a:off x="9570197" y="2463789"/>
            <a:ext cx="1528418" cy="993471"/>
          </a:xfrm>
          <a:custGeom>
            <a:avLst/>
            <a:gdLst>
              <a:gd name="connsiteX0" fmla="*/ 0 w 1528418"/>
              <a:gd name="connsiteY0" fmla="*/ 165582 h 993471"/>
              <a:gd name="connsiteX1" fmla="*/ 165582 w 1528418"/>
              <a:gd name="connsiteY1" fmla="*/ 0 h 993471"/>
              <a:gd name="connsiteX2" fmla="*/ 1362836 w 1528418"/>
              <a:gd name="connsiteY2" fmla="*/ 0 h 993471"/>
              <a:gd name="connsiteX3" fmla="*/ 1528418 w 1528418"/>
              <a:gd name="connsiteY3" fmla="*/ 165582 h 993471"/>
              <a:gd name="connsiteX4" fmla="*/ 1528418 w 1528418"/>
              <a:gd name="connsiteY4" fmla="*/ 827889 h 993471"/>
              <a:gd name="connsiteX5" fmla="*/ 1362836 w 1528418"/>
              <a:gd name="connsiteY5" fmla="*/ 993471 h 993471"/>
              <a:gd name="connsiteX6" fmla="*/ 165582 w 1528418"/>
              <a:gd name="connsiteY6" fmla="*/ 993471 h 993471"/>
              <a:gd name="connsiteX7" fmla="*/ 0 w 1528418"/>
              <a:gd name="connsiteY7" fmla="*/ 827889 h 993471"/>
              <a:gd name="connsiteX8" fmla="*/ 0 w 1528418"/>
              <a:gd name="connsiteY8" fmla="*/ 165582 h 99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8418" h="993471">
                <a:moveTo>
                  <a:pt x="0" y="165582"/>
                </a:moveTo>
                <a:cubicBezTo>
                  <a:pt x="0" y="74134"/>
                  <a:pt x="74134" y="0"/>
                  <a:pt x="165582" y="0"/>
                </a:cubicBezTo>
                <a:lnTo>
                  <a:pt x="1362836" y="0"/>
                </a:lnTo>
                <a:cubicBezTo>
                  <a:pt x="1454284" y="0"/>
                  <a:pt x="1528418" y="74134"/>
                  <a:pt x="1528418" y="165582"/>
                </a:cubicBezTo>
                <a:lnTo>
                  <a:pt x="1528418" y="827889"/>
                </a:lnTo>
                <a:cubicBezTo>
                  <a:pt x="1528418" y="919337"/>
                  <a:pt x="1454284" y="993471"/>
                  <a:pt x="1362836" y="993471"/>
                </a:cubicBezTo>
                <a:lnTo>
                  <a:pt x="165582" y="993471"/>
                </a:lnTo>
                <a:cubicBezTo>
                  <a:pt x="74134" y="993471"/>
                  <a:pt x="0" y="919337"/>
                  <a:pt x="0" y="827889"/>
                </a:cubicBezTo>
                <a:lnTo>
                  <a:pt x="0" y="165582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77" tIns="117077" rIns="117077" bIns="11707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Inter-flow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inference</a:t>
            </a:r>
            <a:endParaRPr lang="en-US" sz="2000" kern="1200" dirty="0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B1343B57-A53D-7942-88D7-CD30A2C86F4F}"/>
              </a:ext>
            </a:extLst>
          </p:cNvPr>
          <p:cNvSpPr/>
          <p:nvPr/>
        </p:nvSpPr>
        <p:spPr>
          <a:xfrm>
            <a:off x="6462617" y="1589299"/>
            <a:ext cx="3968915" cy="39689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66197" y="1880645"/>
                </a:moveTo>
                <a:arcTo wR="1984457" hR="1984457" stAng="21420080" swAng="2195887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6F917D69-E76D-3D40-B673-32416F2AFC85}"/>
              </a:ext>
            </a:extLst>
          </p:cNvPr>
          <p:cNvSpPr/>
          <p:nvPr/>
        </p:nvSpPr>
        <p:spPr>
          <a:xfrm>
            <a:off x="8849301" y="4682480"/>
            <a:ext cx="1528418" cy="993471"/>
          </a:xfrm>
          <a:custGeom>
            <a:avLst/>
            <a:gdLst>
              <a:gd name="connsiteX0" fmla="*/ 0 w 1528418"/>
              <a:gd name="connsiteY0" fmla="*/ 165582 h 993471"/>
              <a:gd name="connsiteX1" fmla="*/ 165582 w 1528418"/>
              <a:gd name="connsiteY1" fmla="*/ 0 h 993471"/>
              <a:gd name="connsiteX2" fmla="*/ 1362836 w 1528418"/>
              <a:gd name="connsiteY2" fmla="*/ 0 h 993471"/>
              <a:gd name="connsiteX3" fmla="*/ 1528418 w 1528418"/>
              <a:gd name="connsiteY3" fmla="*/ 165582 h 993471"/>
              <a:gd name="connsiteX4" fmla="*/ 1528418 w 1528418"/>
              <a:gd name="connsiteY4" fmla="*/ 827889 h 993471"/>
              <a:gd name="connsiteX5" fmla="*/ 1362836 w 1528418"/>
              <a:gd name="connsiteY5" fmla="*/ 993471 h 993471"/>
              <a:gd name="connsiteX6" fmla="*/ 165582 w 1528418"/>
              <a:gd name="connsiteY6" fmla="*/ 993471 h 993471"/>
              <a:gd name="connsiteX7" fmla="*/ 0 w 1528418"/>
              <a:gd name="connsiteY7" fmla="*/ 827889 h 993471"/>
              <a:gd name="connsiteX8" fmla="*/ 0 w 1528418"/>
              <a:gd name="connsiteY8" fmla="*/ 165582 h 99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8418" h="993471">
                <a:moveTo>
                  <a:pt x="0" y="165582"/>
                </a:moveTo>
                <a:cubicBezTo>
                  <a:pt x="0" y="74134"/>
                  <a:pt x="74134" y="0"/>
                  <a:pt x="165582" y="0"/>
                </a:cubicBezTo>
                <a:lnTo>
                  <a:pt x="1362836" y="0"/>
                </a:lnTo>
                <a:cubicBezTo>
                  <a:pt x="1454284" y="0"/>
                  <a:pt x="1528418" y="74134"/>
                  <a:pt x="1528418" y="165582"/>
                </a:cubicBezTo>
                <a:lnTo>
                  <a:pt x="1528418" y="827889"/>
                </a:lnTo>
                <a:cubicBezTo>
                  <a:pt x="1528418" y="919337"/>
                  <a:pt x="1454284" y="993471"/>
                  <a:pt x="1362836" y="993471"/>
                </a:cubicBezTo>
                <a:lnTo>
                  <a:pt x="165582" y="993471"/>
                </a:lnTo>
                <a:cubicBezTo>
                  <a:pt x="74134" y="993471"/>
                  <a:pt x="0" y="919337"/>
                  <a:pt x="0" y="827889"/>
                </a:cubicBezTo>
                <a:lnTo>
                  <a:pt x="0" y="165582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77" tIns="117077" rIns="117077" bIns="11707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Rate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inference</a:t>
            </a:r>
            <a:endParaRPr lang="en-US" sz="2000" kern="1200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881C27C9-EABB-5D44-B46A-54B1BEC0B1EA}"/>
              </a:ext>
            </a:extLst>
          </p:cNvPr>
          <p:cNvSpPr/>
          <p:nvPr/>
        </p:nvSpPr>
        <p:spPr>
          <a:xfrm>
            <a:off x="6462617" y="1589299"/>
            <a:ext cx="3968915" cy="39689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78802" y="3929338"/>
                </a:moveTo>
                <a:arcTo wR="1984457" hR="1984457" stAng="4712284" swAng="1375431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A69AE59B-B09C-A94C-9CFB-4DED898B8440}"/>
              </a:ext>
            </a:extLst>
          </p:cNvPr>
          <p:cNvSpPr/>
          <p:nvPr/>
        </p:nvSpPr>
        <p:spPr>
          <a:xfrm>
            <a:off x="6516431" y="4682480"/>
            <a:ext cx="1528418" cy="993471"/>
          </a:xfrm>
          <a:custGeom>
            <a:avLst/>
            <a:gdLst>
              <a:gd name="connsiteX0" fmla="*/ 0 w 1528418"/>
              <a:gd name="connsiteY0" fmla="*/ 165582 h 993471"/>
              <a:gd name="connsiteX1" fmla="*/ 165582 w 1528418"/>
              <a:gd name="connsiteY1" fmla="*/ 0 h 993471"/>
              <a:gd name="connsiteX2" fmla="*/ 1362836 w 1528418"/>
              <a:gd name="connsiteY2" fmla="*/ 0 h 993471"/>
              <a:gd name="connsiteX3" fmla="*/ 1528418 w 1528418"/>
              <a:gd name="connsiteY3" fmla="*/ 165582 h 993471"/>
              <a:gd name="connsiteX4" fmla="*/ 1528418 w 1528418"/>
              <a:gd name="connsiteY4" fmla="*/ 827889 h 993471"/>
              <a:gd name="connsiteX5" fmla="*/ 1362836 w 1528418"/>
              <a:gd name="connsiteY5" fmla="*/ 993471 h 993471"/>
              <a:gd name="connsiteX6" fmla="*/ 165582 w 1528418"/>
              <a:gd name="connsiteY6" fmla="*/ 993471 h 993471"/>
              <a:gd name="connsiteX7" fmla="*/ 0 w 1528418"/>
              <a:gd name="connsiteY7" fmla="*/ 827889 h 993471"/>
              <a:gd name="connsiteX8" fmla="*/ 0 w 1528418"/>
              <a:gd name="connsiteY8" fmla="*/ 165582 h 99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8418" h="993471">
                <a:moveTo>
                  <a:pt x="0" y="165582"/>
                </a:moveTo>
                <a:cubicBezTo>
                  <a:pt x="0" y="74134"/>
                  <a:pt x="74134" y="0"/>
                  <a:pt x="165582" y="0"/>
                </a:cubicBezTo>
                <a:lnTo>
                  <a:pt x="1362836" y="0"/>
                </a:lnTo>
                <a:cubicBezTo>
                  <a:pt x="1454284" y="0"/>
                  <a:pt x="1528418" y="74134"/>
                  <a:pt x="1528418" y="165582"/>
                </a:cubicBezTo>
                <a:lnTo>
                  <a:pt x="1528418" y="827889"/>
                </a:lnTo>
                <a:cubicBezTo>
                  <a:pt x="1528418" y="919337"/>
                  <a:pt x="1454284" y="993471"/>
                  <a:pt x="1362836" y="993471"/>
                </a:cubicBezTo>
                <a:lnTo>
                  <a:pt x="165582" y="993471"/>
                </a:lnTo>
                <a:cubicBezTo>
                  <a:pt x="74134" y="993471"/>
                  <a:pt x="0" y="919337"/>
                  <a:pt x="0" y="827889"/>
                </a:cubicBezTo>
                <a:lnTo>
                  <a:pt x="0" y="165582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77" tIns="117077" rIns="117077" bIns="11707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External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source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inference</a:t>
            </a:r>
            <a:endParaRPr lang="en-US" sz="2000" kern="1200" dirty="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7171271-9DA0-8242-B9BA-C127EBF68E8E}"/>
              </a:ext>
            </a:extLst>
          </p:cNvPr>
          <p:cNvSpPr/>
          <p:nvPr/>
        </p:nvSpPr>
        <p:spPr>
          <a:xfrm>
            <a:off x="6462617" y="1589299"/>
            <a:ext cx="3968915" cy="39689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1550" y="3082623"/>
                </a:moveTo>
                <a:arcTo wR="1984457" hR="1984457" stAng="8784033" swAng="2195887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44BDE984-E1FC-5A41-B02E-80984A8B69AD}"/>
              </a:ext>
            </a:extLst>
          </p:cNvPr>
          <p:cNvSpPr/>
          <p:nvPr/>
        </p:nvSpPr>
        <p:spPr>
          <a:xfrm>
            <a:off x="5795535" y="2463789"/>
            <a:ext cx="1528418" cy="993471"/>
          </a:xfrm>
          <a:custGeom>
            <a:avLst/>
            <a:gdLst>
              <a:gd name="connsiteX0" fmla="*/ 0 w 1528418"/>
              <a:gd name="connsiteY0" fmla="*/ 165582 h 993471"/>
              <a:gd name="connsiteX1" fmla="*/ 165582 w 1528418"/>
              <a:gd name="connsiteY1" fmla="*/ 0 h 993471"/>
              <a:gd name="connsiteX2" fmla="*/ 1362836 w 1528418"/>
              <a:gd name="connsiteY2" fmla="*/ 0 h 993471"/>
              <a:gd name="connsiteX3" fmla="*/ 1528418 w 1528418"/>
              <a:gd name="connsiteY3" fmla="*/ 165582 h 993471"/>
              <a:gd name="connsiteX4" fmla="*/ 1528418 w 1528418"/>
              <a:gd name="connsiteY4" fmla="*/ 827889 h 993471"/>
              <a:gd name="connsiteX5" fmla="*/ 1362836 w 1528418"/>
              <a:gd name="connsiteY5" fmla="*/ 993471 h 993471"/>
              <a:gd name="connsiteX6" fmla="*/ 165582 w 1528418"/>
              <a:gd name="connsiteY6" fmla="*/ 993471 h 993471"/>
              <a:gd name="connsiteX7" fmla="*/ 0 w 1528418"/>
              <a:gd name="connsiteY7" fmla="*/ 827889 h 993471"/>
              <a:gd name="connsiteX8" fmla="*/ 0 w 1528418"/>
              <a:gd name="connsiteY8" fmla="*/ 165582 h 99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8418" h="993471">
                <a:moveTo>
                  <a:pt x="0" y="165582"/>
                </a:moveTo>
                <a:cubicBezTo>
                  <a:pt x="0" y="74134"/>
                  <a:pt x="74134" y="0"/>
                  <a:pt x="165582" y="0"/>
                </a:cubicBezTo>
                <a:lnTo>
                  <a:pt x="1362836" y="0"/>
                </a:lnTo>
                <a:cubicBezTo>
                  <a:pt x="1454284" y="0"/>
                  <a:pt x="1528418" y="74134"/>
                  <a:pt x="1528418" y="165582"/>
                </a:cubicBezTo>
                <a:lnTo>
                  <a:pt x="1528418" y="827889"/>
                </a:lnTo>
                <a:cubicBezTo>
                  <a:pt x="1528418" y="919337"/>
                  <a:pt x="1454284" y="993471"/>
                  <a:pt x="1362836" y="993471"/>
                </a:cubicBezTo>
                <a:lnTo>
                  <a:pt x="165582" y="993471"/>
                </a:lnTo>
                <a:cubicBezTo>
                  <a:pt x="74134" y="993471"/>
                  <a:pt x="0" y="919337"/>
                  <a:pt x="0" y="827889"/>
                </a:cubicBezTo>
                <a:lnTo>
                  <a:pt x="0" y="165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77" tIns="117077" rIns="117077" bIns="11707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Hidden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node</a:t>
            </a:r>
            <a:r>
              <a:rPr lang="zh-CN" altLang="en-US" sz="2000" kern="1200" dirty="0"/>
              <a:t> </a:t>
            </a:r>
            <a:r>
              <a:rPr lang="en-US" altLang="zh-CN" sz="2000" kern="1200" dirty="0"/>
              <a:t>inference</a:t>
            </a:r>
            <a:endParaRPr lang="en-US" sz="2000" kern="1200" dirty="0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3089C7B0-AE48-3E45-A0AA-24985D7AEDCE}"/>
              </a:ext>
            </a:extLst>
          </p:cNvPr>
          <p:cNvSpPr/>
          <p:nvPr/>
        </p:nvSpPr>
        <p:spPr>
          <a:xfrm>
            <a:off x="6462617" y="1589299"/>
            <a:ext cx="3968915" cy="39689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5846" y="865070"/>
                </a:moveTo>
                <a:arcTo wR="1984457" hR="1984457" stAng="12860293" swAng="1960997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837429-A5D4-6B42-9DC3-DFC1EFACEB4B}"/>
              </a:ext>
            </a:extLst>
          </p:cNvPr>
          <p:cNvGrpSpPr/>
          <p:nvPr/>
        </p:nvGrpSpPr>
        <p:grpSpPr>
          <a:xfrm>
            <a:off x="3279535" y="3909171"/>
            <a:ext cx="3706693" cy="2862550"/>
            <a:chOff x="2134369" y="246354"/>
            <a:chExt cx="4633145" cy="37224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D92343-18AF-AF43-BB1D-A78D76F36916}"/>
                </a:ext>
              </a:extLst>
            </p:cNvPr>
            <p:cNvSpPr/>
            <p:nvPr/>
          </p:nvSpPr>
          <p:spPr>
            <a:xfrm>
              <a:off x="3257268" y="1449980"/>
              <a:ext cx="1400400" cy="140040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7D2F50-53F3-8A44-A048-8FD7763CC3AA}"/>
                </a:ext>
              </a:extLst>
            </p:cNvPr>
            <p:cNvSpPr/>
            <p:nvPr/>
          </p:nvSpPr>
          <p:spPr>
            <a:xfrm>
              <a:off x="2626831" y="825633"/>
              <a:ext cx="2613600" cy="2613352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EE5F0A1-DAAF-D945-9A41-5198FF13F6D3}"/>
                </a:ext>
              </a:extLst>
            </p:cNvPr>
            <p:cNvSpPr/>
            <p:nvPr/>
          </p:nvSpPr>
          <p:spPr>
            <a:xfrm>
              <a:off x="2134369" y="246354"/>
              <a:ext cx="3723507" cy="372240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8820277-AE8D-B24D-A9FC-795388E313F0}"/>
                </a:ext>
              </a:extLst>
            </p:cNvPr>
            <p:cNvSpPr/>
            <p:nvPr/>
          </p:nvSpPr>
          <p:spPr>
            <a:xfrm>
              <a:off x="3744848" y="1928724"/>
              <a:ext cx="442800" cy="442912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8EE0221-B0EA-7043-A13F-E8B4CAB3EF15}"/>
                </a:ext>
              </a:extLst>
            </p:cNvPr>
            <p:cNvGrpSpPr/>
            <p:nvPr/>
          </p:nvGrpSpPr>
          <p:grpSpPr>
            <a:xfrm>
              <a:off x="3732302" y="2377850"/>
              <a:ext cx="3035212" cy="1309394"/>
              <a:chOff x="4211199" y="3121604"/>
              <a:chExt cx="3035212" cy="1309394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E02C63-95BC-C24D-A8B0-FDC687B9797F}"/>
                  </a:ext>
                </a:extLst>
              </p:cNvPr>
              <p:cNvSpPr/>
              <p:nvPr/>
            </p:nvSpPr>
            <p:spPr>
              <a:xfrm>
                <a:off x="4300540" y="3200400"/>
                <a:ext cx="700087" cy="700088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D515741-AF98-484A-A2B2-3FAE944E1191}"/>
                  </a:ext>
                </a:extLst>
              </p:cNvPr>
              <p:cNvSpPr/>
              <p:nvPr/>
            </p:nvSpPr>
            <p:spPr>
              <a:xfrm>
                <a:off x="6129148" y="3200400"/>
                <a:ext cx="700087" cy="700088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882F4-AF09-CC42-85BE-215162E9C8F3}"/>
                  </a:ext>
                </a:extLst>
              </p:cNvPr>
              <p:cNvSpPr txBox="1"/>
              <p:nvPr/>
            </p:nvSpPr>
            <p:spPr>
              <a:xfrm>
                <a:off x="4211199" y="3910703"/>
                <a:ext cx="1176547" cy="52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Node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</a:t>
                </a:r>
                <a:endParaRPr lang="en-US" sz="20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DBFB812-1B2E-414D-93EC-1E0A9CB53785}"/>
                  </a:ext>
                </a:extLst>
              </p:cNvPr>
              <p:cNvSpPr txBox="1"/>
              <p:nvPr/>
            </p:nvSpPr>
            <p:spPr>
              <a:xfrm>
                <a:off x="6043815" y="3910703"/>
                <a:ext cx="1202596" cy="52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Node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</a:t>
                </a:r>
                <a:endParaRPr lang="en-US" sz="2000" dirty="0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A6E8EE7-69C6-034D-994B-4456E9E5FDD1}"/>
                  </a:ext>
                </a:extLst>
              </p:cNvPr>
              <p:cNvCxnSpPr>
                <a:cxnSpLocks/>
                <a:stCxn id="57" idx="6"/>
              </p:cNvCxnSpPr>
              <p:nvPr/>
            </p:nvCxnSpPr>
            <p:spPr>
              <a:xfrm>
                <a:off x="5000627" y="3550444"/>
                <a:ext cx="117138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9412C-F989-CC43-B304-FB35DDE6DD53}"/>
                  </a:ext>
                </a:extLst>
              </p:cNvPr>
              <p:cNvSpPr txBox="1"/>
              <p:nvPr/>
            </p:nvSpPr>
            <p:spPr>
              <a:xfrm>
                <a:off x="4852737" y="3121604"/>
                <a:ext cx="1529192" cy="520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Channel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</a:t>
                </a:r>
                <a:endParaRPr lang="en-US" sz="2000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85A4F0B-DDB8-FB48-AB91-0501BA9A3DA8}"/>
                </a:ext>
              </a:extLst>
            </p:cNvPr>
            <p:cNvSpPr txBox="1"/>
            <p:nvPr/>
          </p:nvSpPr>
          <p:spPr>
            <a:xfrm>
              <a:off x="4705191" y="1777619"/>
              <a:ext cx="1529192" cy="520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Channel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CE16330-2682-9E44-95E8-1B5B018CFE7C}"/>
                </a:ext>
              </a:extLst>
            </p:cNvPr>
            <p:cNvSpPr txBox="1"/>
            <p:nvPr/>
          </p:nvSpPr>
          <p:spPr>
            <a:xfrm>
              <a:off x="3819949" y="1359498"/>
              <a:ext cx="2239288" cy="520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External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source</a:t>
              </a:r>
              <a:endParaRPr lang="en-US" sz="20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A62C7F-3E69-674F-B77D-8C02CD2A9D60}"/>
              </a:ext>
            </a:extLst>
          </p:cNvPr>
          <p:cNvGrpSpPr/>
          <p:nvPr/>
        </p:nvGrpSpPr>
        <p:grpSpPr>
          <a:xfrm>
            <a:off x="10027999" y="4899747"/>
            <a:ext cx="2400937" cy="2042690"/>
            <a:chOff x="3084785" y="736386"/>
            <a:chExt cx="3503712" cy="302361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6CC455F-D5EC-E643-9644-FAFCE4D5769D}"/>
                </a:ext>
              </a:extLst>
            </p:cNvPr>
            <p:cNvSpPr/>
            <p:nvPr/>
          </p:nvSpPr>
          <p:spPr>
            <a:xfrm>
              <a:off x="3100388" y="2457450"/>
              <a:ext cx="700087" cy="70008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F07D2CA-352D-0E4A-B294-AF2735FF3380}"/>
                </a:ext>
              </a:extLst>
            </p:cNvPr>
            <p:cNvSpPr/>
            <p:nvPr/>
          </p:nvSpPr>
          <p:spPr>
            <a:xfrm>
              <a:off x="4971860" y="2457450"/>
              <a:ext cx="700087" cy="70008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94280E-1539-BB49-B606-D8F4BB3F058C}"/>
                </a:ext>
              </a:extLst>
            </p:cNvPr>
            <p:cNvSpPr txBox="1"/>
            <p:nvPr/>
          </p:nvSpPr>
          <p:spPr>
            <a:xfrm>
              <a:off x="3096381" y="3167755"/>
              <a:ext cx="1373624" cy="59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</a:t>
              </a:r>
              <a:endParaRPr lang="en-US" sz="2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B7A962F-5652-1C4D-B9BD-24ED3A13CA03}"/>
                </a:ext>
              </a:extLst>
            </p:cNvPr>
            <p:cNvSpPr txBox="1"/>
            <p:nvPr/>
          </p:nvSpPr>
          <p:spPr>
            <a:xfrm>
              <a:off x="4971860" y="3167753"/>
              <a:ext cx="1404036" cy="59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D</a:t>
              </a:r>
              <a:endParaRPr lang="en-US" sz="2000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DB0800D-F486-2547-8D79-6ED63B688AAD}"/>
                </a:ext>
              </a:extLst>
            </p:cNvPr>
            <p:cNvCxnSpPr>
              <a:stCxn id="64" idx="6"/>
              <a:endCxn id="65" idx="2"/>
            </p:cNvCxnSpPr>
            <p:nvPr/>
          </p:nvCxnSpPr>
          <p:spPr>
            <a:xfrm>
              <a:off x="3800475" y="2807494"/>
              <a:ext cx="11713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43BDE49-B173-A543-B608-05347FC0B23F}"/>
                </a:ext>
              </a:extLst>
            </p:cNvPr>
            <p:cNvSpPr txBox="1"/>
            <p:nvPr/>
          </p:nvSpPr>
          <p:spPr>
            <a:xfrm>
              <a:off x="3105412" y="2186403"/>
              <a:ext cx="3181606" cy="59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Low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rate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Channel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9F903D5-3EBC-2D47-87C4-31327BE3A149}"/>
                </a:ext>
              </a:extLst>
            </p:cNvPr>
            <p:cNvSpPr/>
            <p:nvPr/>
          </p:nvSpPr>
          <p:spPr>
            <a:xfrm>
              <a:off x="3096380" y="1170122"/>
              <a:ext cx="700087" cy="70008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4430A7A-EC1C-7B41-9042-D3A698A11A43}"/>
                </a:ext>
              </a:extLst>
            </p:cNvPr>
            <p:cNvSpPr txBox="1"/>
            <p:nvPr/>
          </p:nvSpPr>
          <p:spPr>
            <a:xfrm>
              <a:off x="3084785" y="1880427"/>
              <a:ext cx="1392338" cy="59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</a:t>
              </a:r>
              <a:endParaRPr lang="en-US" sz="2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21EBA0D-E1E5-C74C-AE90-61DCB08E9003}"/>
                </a:ext>
              </a:extLst>
            </p:cNvPr>
            <p:cNvSpPr/>
            <p:nvPr/>
          </p:nvSpPr>
          <p:spPr>
            <a:xfrm>
              <a:off x="4971860" y="1180338"/>
              <a:ext cx="700087" cy="70008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5C6E07-A84C-114C-8E66-393DE16F377F}"/>
                </a:ext>
              </a:extLst>
            </p:cNvPr>
            <p:cNvSpPr txBox="1"/>
            <p:nvPr/>
          </p:nvSpPr>
          <p:spPr>
            <a:xfrm>
              <a:off x="4953000" y="1874546"/>
              <a:ext cx="1378303" cy="59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Node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B</a:t>
              </a:r>
              <a:endParaRPr lang="en-US" sz="2000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FA21EAD-1F49-F149-9AB7-ADAEE9629853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3800475" y="1530382"/>
              <a:ext cx="11713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A76AEB8-EC8B-DF4E-971C-C7016E54B29F}"/>
                </a:ext>
              </a:extLst>
            </p:cNvPr>
            <p:cNvSpPr txBox="1"/>
            <p:nvPr/>
          </p:nvSpPr>
          <p:spPr>
            <a:xfrm>
              <a:off x="3332875" y="736386"/>
              <a:ext cx="3255622" cy="59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High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rate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Channel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352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A56CA-D4D6-7446-9165-306CF03D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Load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topology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4C17ED-3ACC-3849-B122-ADAE197459E4}"/>
              </a:ext>
            </a:extLst>
          </p:cNvPr>
          <p:cNvSpPr/>
          <p:nvPr/>
        </p:nvSpPr>
        <p:spPr>
          <a:xfrm>
            <a:off x="6382855" y="863453"/>
            <a:ext cx="1995675" cy="1065577"/>
          </a:xfrm>
          <a:custGeom>
            <a:avLst/>
            <a:gdLst>
              <a:gd name="connsiteX0" fmla="*/ 0 w 1815968"/>
              <a:gd name="connsiteY0" fmla="*/ 90798 h 907984"/>
              <a:gd name="connsiteX1" fmla="*/ 90798 w 1815968"/>
              <a:gd name="connsiteY1" fmla="*/ 0 h 907984"/>
              <a:gd name="connsiteX2" fmla="*/ 1725170 w 1815968"/>
              <a:gd name="connsiteY2" fmla="*/ 0 h 907984"/>
              <a:gd name="connsiteX3" fmla="*/ 1815968 w 1815968"/>
              <a:gd name="connsiteY3" fmla="*/ 90798 h 907984"/>
              <a:gd name="connsiteX4" fmla="*/ 1815968 w 1815968"/>
              <a:gd name="connsiteY4" fmla="*/ 817186 h 907984"/>
              <a:gd name="connsiteX5" fmla="*/ 1725170 w 1815968"/>
              <a:gd name="connsiteY5" fmla="*/ 907984 h 907984"/>
              <a:gd name="connsiteX6" fmla="*/ 90798 w 1815968"/>
              <a:gd name="connsiteY6" fmla="*/ 907984 h 907984"/>
              <a:gd name="connsiteX7" fmla="*/ 0 w 1815968"/>
              <a:gd name="connsiteY7" fmla="*/ 817186 h 907984"/>
              <a:gd name="connsiteX8" fmla="*/ 0 w 1815968"/>
              <a:gd name="connsiteY8" fmla="*/ 90798 h 9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968" h="907984">
                <a:moveTo>
                  <a:pt x="0" y="90798"/>
                </a:moveTo>
                <a:cubicBezTo>
                  <a:pt x="0" y="40652"/>
                  <a:pt x="40652" y="0"/>
                  <a:pt x="90798" y="0"/>
                </a:cubicBezTo>
                <a:lnTo>
                  <a:pt x="1725170" y="0"/>
                </a:lnTo>
                <a:cubicBezTo>
                  <a:pt x="1775316" y="0"/>
                  <a:pt x="1815968" y="40652"/>
                  <a:pt x="1815968" y="90798"/>
                </a:cubicBezTo>
                <a:lnTo>
                  <a:pt x="1815968" y="817186"/>
                </a:lnTo>
                <a:cubicBezTo>
                  <a:pt x="1815968" y="867332"/>
                  <a:pt x="1775316" y="907984"/>
                  <a:pt x="1725170" y="907984"/>
                </a:cubicBezTo>
                <a:lnTo>
                  <a:pt x="90798" y="907984"/>
                </a:lnTo>
                <a:cubicBezTo>
                  <a:pt x="40652" y="907984"/>
                  <a:pt x="0" y="867332"/>
                  <a:pt x="0" y="817186"/>
                </a:cubicBezTo>
                <a:lnTo>
                  <a:pt x="0" y="90798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34" tIns="118034" rIns="118034" bIns="11803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Logic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topology</a:t>
            </a:r>
            <a:endParaRPr lang="en-US" sz="24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4AE38AA-175D-9440-80D1-4F7D5DE3BE6A}"/>
              </a:ext>
            </a:extLst>
          </p:cNvPr>
          <p:cNvSpPr/>
          <p:nvPr/>
        </p:nvSpPr>
        <p:spPr>
          <a:xfrm rot="2716175">
            <a:off x="7777691" y="2244495"/>
            <a:ext cx="1103761" cy="349243"/>
          </a:xfrm>
          <a:custGeom>
            <a:avLst/>
            <a:gdLst>
              <a:gd name="connsiteX0" fmla="*/ 0 w 940521"/>
              <a:gd name="connsiteY0" fmla="*/ 158897 h 317794"/>
              <a:gd name="connsiteX1" fmla="*/ 158897 w 940521"/>
              <a:gd name="connsiteY1" fmla="*/ 0 h 317794"/>
              <a:gd name="connsiteX2" fmla="*/ 158897 w 940521"/>
              <a:gd name="connsiteY2" fmla="*/ 63559 h 317794"/>
              <a:gd name="connsiteX3" fmla="*/ 781624 w 940521"/>
              <a:gd name="connsiteY3" fmla="*/ 63559 h 317794"/>
              <a:gd name="connsiteX4" fmla="*/ 781624 w 940521"/>
              <a:gd name="connsiteY4" fmla="*/ 0 h 317794"/>
              <a:gd name="connsiteX5" fmla="*/ 940521 w 940521"/>
              <a:gd name="connsiteY5" fmla="*/ 158897 h 317794"/>
              <a:gd name="connsiteX6" fmla="*/ 781624 w 940521"/>
              <a:gd name="connsiteY6" fmla="*/ 317794 h 317794"/>
              <a:gd name="connsiteX7" fmla="*/ 781624 w 940521"/>
              <a:gd name="connsiteY7" fmla="*/ 254235 h 317794"/>
              <a:gd name="connsiteX8" fmla="*/ 158897 w 940521"/>
              <a:gd name="connsiteY8" fmla="*/ 254235 h 317794"/>
              <a:gd name="connsiteX9" fmla="*/ 158897 w 940521"/>
              <a:gd name="connsiteY9" fmla="*/ 317794 h 317794"/>
              <a:gd name="connsiteX10" fmla="*/ 0 w 940521"/>
              <a:gd name="connsiteY10" fmla="*/ 158897 h 3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0521" h="317794">
                <a:moveTo>
                  <a:pt x="0" y="158897"/>
                </a:moveTo>
                <a:lnTo>
                  <a:pt x="158897" y="0"/>
                </a:lnTo>
                <a:lnTo>
                  <a:pt x="158897" y="63559"/>
                </a:lnTo>
                <a:lnTo>
                  <a:pt x="781624" y="63559"/>
                </a:lnTo>
                <a:lnTo>
                  <a:pt x="781624" y="0"/>
                </a:lnTo>
                <a:lnTo>
                  <a:pt x="940521" y="158897"/>
                </a:lnTo>
                <a:lnTo>
                  <a:pt x="781624" y="317794"/>
                </a:lnTo>
                <a:lnTo>
                  <a:pt x="781624" y="254235"/>
                </a:lnTo>
                <a:lnTo>
                  <a:pt x="158897" y="254235"/>
                </a:lnTo>
                <a:lnTo>
                  <a:pt x="158897" y="317794"/>
                </a:lnTo>
                <a:lnTo>
                  <a:pt x="0" y="158897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37" tIns="63558" rIns="95338" bIns="6355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A785BD8-CE84-DF43-A584-69CA4D2A5809}"/>
              </a:ext>
            </a:extLst>
          </p:cNvPr>
          <p:cNvSpPr/>
          <p:nvPr/>
        </p:nvSpPr>
        <p:spPr>
          <a:xfrm>
            <a:off x="8280614" y="2896211"/>
            <a:ext cx="1995675" cy="1065577"/>
          </a:xfrm>
          <a:custGeom>
            <a:avLst/>
            <a:gdLst>
              <a:gd name="connsiteX0" fmla="*/ 0 w 1815968"/>
              <a:gd name="connsiteY0" fmla="*/ 90798 h 907984"/>
              <a:gd name="connsiteX1" fmla="*/ 90798 w 1815968"/>
              <a:gd name="connsiteY1" fmla="*/ 0 h 907984"/>
              <a:gd name="connsiteX2" fmla="*/ 1725170 w 1815968"/>
              <a:gd name="connsiteY2" fmla="*/ 0 h 907984"/>
              <a:gd name="connsiteX3" fmla="*/ 1815968 w 1815968"/>
              <a:gd name="connsiteY3" fmla="*/ 90798 h 907984"/>
              <a:gd name="connsiteX4" fmla="*/ 1815968 w 1815968"/>
              <a:gd name="connsiteY4" fmla="*/ 817186 h 907984"/>
              <a:gd name="connsiteX5" fmla="*/ 1725170 w 1815968"/>
              <a:gd name="connsiteY5" fmla="*/ 907984 h 907984"/>
              <a:gd name="connsiteX6" fmla="*/ 90798 w 1815968"/>
              <a:gd name="connsiteY6" fmla="*/ 907984 h 907984"/>
              <a:gd name="connsiteX7" fmla="*/ 0 w 1815968"/>
              <a:gd name="connsiteY7" fmla="*/ 817186 h 907984"/>
              <a:gd name="connsiteX8" fmla="*/ 0 w 1815968"/>
              <a:gd name="connsiteY8" fmla="*/ 90798 h 9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968" h="907984">
                <a:moveTo>
                  <a:pt x="0" y="90798"/>
                </a:moveTo>
                <a:cubicBezTo>
                  <a:pt x="0" y="40652"/>
                  <a:pt x="40652" y="0"/>
                  <a:pt x="90798" y="0"/>
                </a:cubicBezTo>
                <a:lnTo>
                  <a:pt x="1725170" y="0"/>
                </a:lnTo>
                <a:cubicBezTo>
                  <a:pt x="1775316" y="0"/>
                  <a:pt x="1815968" y="40652"/>
                  <a:pt x="1815968" y="90798"/>
                </a:cubicBezTo>
                <a:lnTo>
                  <a:pt x="1815968" y="817186"/>
                </a:lnTo>
                <a:cubicBezTo>
                  <a:pt x="1815968" y="867332"/>
                  <a:pt x="1775316" y="907984"/>
                  <a:pt x="1725170" y="907984"/>
                </a:cubicBezTo>
                <a:lnTo>
                  <a:pt x="90798" y="907984"/>
                </a:lnTo>
                <a:cubicBezTo>
                  <a:pt x="40652" y="907984"/>
                  <a:pt x="0" y="867332"/>
                  <a:pt x="0" y="817186"/>
                </a:cubicBezTo>
                <a:lnTo>
                  <a:pt x="0" y="90798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34" tIns="118034" rIns="118034" bIns="11803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Traffic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topology</a:t>
            </a:r>
            <a:endParaRPr lang="en-US" sz="2400" kern="120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B5558E-9AE6-584D-B16B-04C87F24AD22}"/>
              </a:ext>
            </a:extLst>
          </p:cNvPr>
          <p:cNvSpPr/>
          <p:nvPr/>
        </p:nvSpPr>
        <p:spPr>
          <a:xfrm rot="18900000">
            <a:off x="7803799" y="4278398"/>
            <a:ext cx="1033595" cy="372953"/>
          </a:xfrm>
          <a:custGeom>
            <a:avLst/>
            <a:gdLst>
              <a:gd name="connsiteX0" fmla="*/ 0 w 940521"/>
              <a:gd name="connsiteY0" fmla="*/ 158897 h 317794"/>
              <a:gd name="connsiteX1" fmla="*/ 158897 w 940521"/>
              <a:gd name="connsiteY1" fmla="*/ 0 h 317794"/>
              <a:gd name="connsiteX2" fmla="*/ 158897 w 940521"/>
              <a:gd name="connsiteY2" fmla="*/ 63559 h 317794"/>
              <a:gd name="connsiteX3" fmla="*/ 781624 w 940521"/>
              <a:gd name="connsiteY3" fmla="*/ 63559 h 317794"/>
              <a:gd name="connsiteX4" fmla="*/ 781624 w 940521"/>
              <a:gd name="connsiteY4" fmla="*/ 0 h 317794"/>
              <a:gd name="connsiteX5" fmla="*/ 940521 w 940521"/>
              <a:gd name="connsiteY5" fmla="*/ 158897 h 317794"/>
              <a:gd name="connsiteX6" fmla="*/ 781624 w 940521"/>
              <a:gd name="connsiteY6" fmla="*/ 317794 h 317794"/>
              <a:gd name="connsiteX7" fmla="*/ 781624 w 940521"/>
              <a:gd name="connsiteY7" fmla="*/ 254235 h 317794"/>
              <a:gd name="connsiteX8" fmla="*/ 158897 w 940521"/>
              <a:gd name="connsiteY8" fmla="*/ 254235 h 317794"/>
              <a:gd name="connsiteX9" fmla="*/ 158897 w 940521"/>
              <a:gd name="connsiteY9" fmla="*/ 317794 h 317794"/>
              <a:gd name="connsiteX10" fmla="*/ 0 w 940521"/>
              <a:gd name="connsiteY10" fmla="*/ 158897 h 3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0521" h="317794">
                <a:moveTo>
                  <a:pt x="940521" y="158897"/>
                </a:moveTo>
                <a:lnTo>
                  <a:pt x="781624" y="317793"/>
                </a:lnTo>
                <a:lnTo>
                  <a:pt x="781624" y="254234"/>
                </a:lnTo>
                <a:lnTo>
                  <a:pt x="158897" y="254234"/>
                </a:lnTo>
                <a:lnTo>
                  <a:pt x="158897" y="317793"/>
                </a:lnTo>
                <a:lnTo>
                  <a:pt x="0" y="158897"/>
                </a:lnTo>
                <a:lnTo>
                  <a:pt x="158897" y="1"/>
                </a:lnTo>
                <a:lnTo>
                  <a:pt x="158897" y="63560"/>
                </a:lnTo>
                <a:lnTo>
                  <a:pt x="781624" y="63560"/>
                </a:lnTo>
                <a:lnTo>
                  <a:pt x="781624" y="1"/>
                </a:lnTo>
                <a:lnTo>
                  <a:pt x="940521" y="158897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37" tIns="63559" rIns="95339" bIns="6355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978E184-1B53-3644-89CD-2F9C00DD7411}"/>
              </a:ext>
            </a:extLst>
          </p:cNvPr>
          <p:cNvSpPr/>
          <p:nvPr/>
        </p:nvSpPr>
        <p:spPr>
          <a:xfrm>
            <a:off x="6364904" y="4954966"/>
            <a:ext cx="1995675" cy="1065577"/>
          </a:xfrm>
          <a:custGeom>
            <a:avLst/>
            <a:gdLst>
              <a:gd name="connsiteX0" fmla="*/ 0 w 1815968"/>
              <a:gd name="connsiteY0" fmla="*/ 90798 h 907984"/>
              <a:gd name="connsiteX1" fmla="*/ 90798 w 1815968"/>
              <a:gd name="connsiteY1" fmla="*/ 0 h 907984"/>
              <a:gd name="connsiteX2" fmla="*/ 1725170 w 1815968"/>
              <a:gd name="connsiteY2" fmla="*/ 0 h 907984"/>
              <a:gd name="connsiteX3" fmla="*/ 1815968 w 1815968"/>
              <a:gd name="connsiteY3" fmla="*/ 90798 h 907984"/>
              <a:gd name="connsiteX4" fmla="*/ 1815968 w 1815968"/>
              <a:gd name="connsiteY4" fmla="*/ 817186 h 907984"/>
              <a:gd name="connsiteX5" fmla="*/ 1725170 w 1815968"/>
              <a:gd name="connsiteY5" fmla="*/ 907984 h 907984"/>
              <a:gd name="connsiteX6" fmla="*/ 90798 w 1815968"/>
              <a:gd name="connsiteY6" fmla="*/ 907984 h 907984"/>
              <a:gd name="connsiteX7" fmla="*/ 0 w 1815968"/>
              <a:gd name="connsiteY7" fmla="*/ 817186 h 907984"/>
              <a:gd name="connsiteX8" fmla="*/ 0 w 1815968"/>
              <a:gd name="connsiteY8" fmla="*/ 90798 h 9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968" h="907984">
                <a:moveTo>
                  <a:pt x="0" y="90798"/>
                </a:moveTo>
                <a:cubicBezTo>
                  <a:pt x="0" y="40652"/>
                  <a:pt x="40652" y="0"/>
                  <a:pt x="90798" y="0"/>
                </a:cubicBezTo>
                <a:lnTo>
                  <a:pt x="1725170" y="0"/>
                </a:lnTo>
                <a:cubicBezTo>
                  <a:pt x="1775316" y="0"/>
                  <a:pt x="1815968" y="40652"/>
                  <a:pt x="1815968" y="90798"/>
                </a:cubicBezTo>
                <a:lnTo>
                  <a:pt x="1815968" y="817186"/>
                </a:lnTo>
                <a:cubicBezTo>
                  <a:pt x="1815968" y="867332"/>
                  <a:pt x="1775316" y="907984"/>
                  <a:pt x="1725170" y="907984"/>
                </a:cubicBezTo>
                <a:lnTo>
                  <a:pt x="90798" y="907984"/>
                </a:lnTo>
                <a:cubicBezTo>
                  <a:pt x="40652" y="907984"/>
                  <a:pt x="0" y="867332"/>
                  <a:pt x="0" y="817186"/>
                </a:cubicBezTo>
                <a:lnTo>
                  <a:pt x="0" y="90798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34" tIns="118034" rIns="118034" bIns="11803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Routing</a:t>
            </a:r>
            <a:r>
              <a:rPr lang="zh-CN" altLang="en-US" sz="2400" kern="1200" dirty="0"/>
              <a:t> </a:t>
            </a:r>
            <a:r>
              <a:rPr lang="en-US" altLang="zh-CN" sz="2400" kern="1200" dirty="0"/>
              <a:t>strategy</a:t>
            </a:r>
            <a:endParaRPr lang="en-US" sz="2400" kern="120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4C244D0-5E8B-2948-A475-8EF0981E11D2}"/>
              </a:ext>
            </a:extLst>
          </p:cNvPr>
          <p:cNvSpPr/>
          <p:nvPr/>
        </p:nvSpPr>
        <p:spPr>
          <a:xfrm rot="2700000">
            <a:off x="5853006" y="4290252"/>
            <a:ext cx="1103761" cy="349244"/>
          </a:xfrm>
          <a:custGeom>
            <a:avLst/>
            <a:gdLst>
              <a:gd name="connsiteX0" fmla="*/ 0 w 940521"/>
              <a:gd name="connsiteY0" fmla="*/ 158897 h 317794"/>
              <a:gd name="connsiteX1" fmla="*/ 158897 w 940521"/>
              <a:gd name="connsiteY1" fmla="*/ 0 h 317794"/>
              <a:gd name="connsiteX2" fmla="*/ 158897 w 940521"/>
              <a:gd name="connsiteY2" fmla="*/ 63559 h 317794"/>
              <a:gd name="connsiteX3" fmla="*/ 781624 w 940521"/>
              <a:gd name="connsiteY3" fmla="*/ 63559 h 317794"/>
              <a:gd name="connsiteX4" fmla="*/ 781624 w 940521"/>
              <a:gd name="connsiteY4" fmla="*/ 0 h 317794"/>
              <a:gd name="connsiteX5" fmla="*/ 940521 w 940521"/>
              <a:gd name="connsiteY5" fmla="*/ 158897 h 317794"/>
              <a:gd name="connsiteX6" fmla="*/ 781624 w 940521"/>
              <a:gd name="connsiteY6" fmla="*/ 317794 h 317794"/>
              <a:gd name="connsiteX7" fmla="*/ 781624 w 940521"/>
              <a:gd name="connsiteY7" fmla="*/ 254235 h 317794"/>
              <a:gd name="connsiteX8" fmla="*/ 158897 w 940521"/>
              <a:gd name="connsiteY8" fmla="*/ 254235 h 317794"/>
              <a:gd name="connsiteX9" fmla="*/ 158897 w 940521"/>
              <a:gd name="connsiteY9" fmla="*/ 317794 h 317794"/>
              <a:gd name="connsiteX10" fmla="*/ 0 w 940521"/>
              <a:gd name="connsiteY10" fmla="*/ 158897 h 3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0521" h="317794">
                <a:moveTo>
                  <a:pt x="940521" y="158897"/>
                </a:moveTo>
                <a:lnTo>
                  <a:pt x="781624" y="317793"/>
                </a:lnTo>
                <a:lnTo>
                  <a:pt x="781624" y="254234"/>
                </a:lnTo>
                <a:lnTo>
                  <a:pt x="158897" y="254234"/>
                </a:lnTo>
                <a:lnTo>
                  <a:pt x="158897" y="317793"/>
                </a:lnTo>
                <a:lnTo>
                  <a:pt x="0" y="158897"/>
                </a:lnTo>
                <a:lnTo>
                  <a:pt x="158897" y="1"/>
                </a:lnTo>
                <a:lnTo>
                  <a:pt x="158897" y="63560"/>
                </a:lnTo>
                <a:lnTo>
                  <a:pt x="781624" y="63560"/>
                </a:lnTo>
                <a:lnTo>
                  <a:pt x="781624" y="1"/>
                </a:lnTo>
                <a:lnTo>
                  <a:pt x="940521" y="158897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38" tIns="63559" rIns="95337" bIns="6355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4ACD8E2-B5B2-854F-90B2-274D28AED884}"/>
              </a:ext>
            </a:extLst>
          </p:cNvPr>
          <p:cNvSpPr/>
          <p:nvPr/>
        </p:nvSpPr>
        <p:spPr>
          <a:xfrm>
            <a:off x="4449193" y="2909205"/>
            <a:ext cx="1995675" cy="1065577"/>
          </a:xfrm>
          <a:custGeom>
            <a:avLst/>
            <a:gdLst>
              <a:gd name="connsiteX0" fmla="*/ 0 w 1815968"/>
              <a:gd name="connsiteY0" fmla="*/ 90798 h 907984"/>
              <a:gd name="connsiteX1" fmla="*/ 90798 w 1815968"/>
              <a:gd name="connsiteY1" fmla="*/ 0 h 907984"/>
              <a:gd name="connsiteX2" fmla="*/ 1725170 w 1815968"/>
              <a:gd name="connsiteY2" fmla="*/ 0 h 907984"/>
              <a:gd name="connsiteX3" fmla="*/ 1815968 w 1815968"/>
              <a:gd name="connsiteY3" fmla="*/ 90798 h 907984"/>
              <a:gd name="connsiteX4" fmla="*/ 1815968 w 1815968"/>
              <a:gd name="connsiteY4" fmla="*/ 817186 h 907984"/>
              <a:gd name="connsiteX5" fmla="*/ 1725170 w 1815968"/>
              <a:gd name="connsiteY5" fmla="*/ 907984 h 907984"/>
              <a:gd name="connsiteX6" fmla="*/ 90798 w 1815968"/>
              <a:gd name="connsiteY6" fmla="*/ 907984 h 907984"/>
              <a:gd name="connsiteX7" fmla="*/ 0 w 1815968"/>
              <a:gd name="connsiteY7" fmla="*/ 817186 h 907984"/>
              <a:gd name="connsiteX8" fmla="*/ 0 w 1815968"/>
              <a:gd name="connsiteY8" fmla="*/ 90798 h 9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968" h="907984">
                <a:moveTo>
                  <a:pt x="0" y="90798"/>
                </a:moveTo>
                <a:cubicBezTo>
                  <a:pt x="0" y="40652"/>
                  <a:pt x="40652" y="0"/>
                  <a:pt x="90798" y="0"/>
                </a:cubicBezTo>
                <a:lnTo>
                  <a:pt x="1725170" y="0"/>
                </a:lnTo>
                <a:cubicBezTo>
                  <a:pt x="1775316" y="0"/>
                  <a:pt x="1815968" y="40652"/>
                  <a:pt x="1815968" y="90798"/>
                </a:cubicBezTo>
                <a:lnTo>
                  <a:pt x="1815968" y="817186"/>
                </a:lnTo>
                <a:cubicBezTo>
                  <a:pt x="1815968" y="867332"/>
                  <a:pt x="1775316" y="907984"/>
                  <a:pt x="1725170" y="907984"/>
                </a:cubicBezTo>
                <a:lnTo>
                  <a:pt x="90798" y="907984"/>
                </a:lnTo>
                <a:cubicBezTo>
                  <a:pt x="40652" y="907984"/>
                  <a:pt x="0" y="867332"/>
                  <a:pt x="0" y="817186"/>
                </a:cubicBezTo>
                <a:lnTo>
                  <a:pt x="0" y="90798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34" tIns="118034" rIns="118034" bIns="11803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Interference</a:t>
            </a:r>
            <a:endParaRPr lang="en-US" sz="2400" kern="12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02B521B-2952-B14C-9D91-8C85E14E1E78}"/>
              </a:ext>
            </a:extLst>
          </p:cNvPr>
          <p:cNvSpPr/>
          <p:nvPr/>
        </p:nvSpPr>
        <p:spPr>
          <a:xfrm rot="18916037">
            <a:off x="5897064" y="2232641"/>
            <a:ext cx="1033594" cy="372951"/>
          </a:xfrm>
          <a:custGeom>
            <a:avLst/>
            <a:gdLst>
              <a:gd name="connsiteX0" fmla="*/ 0 w 940521"/>
              <a:gd name="connsiteY0" fmla="*/ 158897 h 317794"/>
              <a:gd name="connsiteX1" fmla="*/ 158897 w 940521"/>
              <a:gd name="connsiteY1" fmla="*/ 0 h 317794"/>
              <a:gd name="connsiteX2" fmla="*/ 158897 w 940521"/>
              <a:gd name="connsiteY2" fmla="*/ 63559 h 317794"/>
              <a:gd name="connsiteX3" fmla="*/ 781624 w 940521"/>
              <a:gd name="connsiteY3" fmla="*/ 63559 h 317794"/>
              <a:gd name="connsiteX4" fmla="*/ 781624 w 940521"/>
              <a:gd name="connsiteY4" fmla="*/ 0 h 317794"/>
              <a:gd name="connsiteX5" fmla="*/ 940521 w 940521"/>
              <a:gd name="connsiteY5" fmla="*/ 158897 h 317794"/>
              <a:gd name="connsiteX6" fmla="*/ 781624 w 940521"/>
              <a:gd name="connsiteY6" fmla="*/ 317794 h 317794"/>
              <a:gd name="connsiteX7" fmla="*/ 781624 w 940521"/>
              <a:gd name="connsiteY7" fmla="*/ 254235 h 317794"/>
              <a:gd name="connsiteX8" fmla="*/ 158897 w 940521"/>
              <a:gd name="connsiteY8" fmla="*/ 254235 h 317794"/>
              <a:gd name="connsiteX9" fmla="*/ 158897 w 940521"/>
              <a:gd name="connsiteY9" fmla="*/ 317794 h 317794"/>
              <a:gd name="connsiteX10" fmla="*/ 0 w 940521"/>
              <a:gd name="connsiteY10" fmla="*/ 158897 h 3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0521" h="317794">
                <a:moveTo>
                  <a:pt x="0" y="158897"/>
                </a:moveTo>
                <a:lnTo>
                  <a:pt x="158897" y="0"/>
                </a:lnTo>
                <a:lnTo>
                  <a:pt x="158897" y="63559"/>
                </a:lnTo>
                <a:lnTo>
                  <a:pt x="781624" y="63559"/>
                </a:lnTo>
                <a:lnTo>
                  <a:pt x="781624" y="0"/>
                </a:lnTo>
                <a:lnTo>
                  <a:pt x="940521" y="158897"/>
                </a:lnTo>
                <a:lnTo>
                  <a:pt x="781624" y="317794"/>
                </a:lnTo>
                <a:lnTo>
                  <a:pt x="781624" y="254235"/>
                </a:lnTo>
                <a:lnTo>
                  <a:pt x="158897" y="254235"/>
                </a:lnTo>
                <a:lnTo>
                  <a:pt x="158897" y="317794"/>
                </a:lnTo>
                <a:lnTo>
                  <a:pt x="0" y="158897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37" tIns="63559" rIns="95338" bIns="6355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79B11B92-1418-3F46-AAFC-38CE68694A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2083219"/>
                  </p:ext>
                </p:extLst>
              </p:nvPr>
            </p:nvGraphicFramePr>
            <p:xfrm>
              <a:off x="9024518" y="4978589"/>
              <a:ext cx="3048000" cy="1714500"/>
            </p:xfrm>
            <a:graphic>
              <a:graphicData uri="http://schemas.microsoft.com/office/powerpoint/2016/slidezoom">
                <pslz:sldZm>
                  <pslz:sldZmObj sldId="281" cId="3394645380">
                    <pslz:zmPr id="{0E11ECFE-B3DB-6248-8DAC-C7F8EFCBEAF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9B11B92-1418-3F46-AAFC-38CE68694A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4518" y="497858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05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9D9BDF-317E-3246-9E5D-B37695BB11CA}"/>
              </a:ext>
            </a:extLst>
          </p:cNvPr>
          <p:cNvGrpSpPr/>
          <p:nvPr/>
        </p:nvGrpSpPr>
        <p:grpSpPr>
          <a:xfrm>
            <a:off x="4053161" y="1585738"/>
            <a:ext cx="3982830" cy="3686522"/>
            <a:chOff x="6643733" y="1024057"/>
            <a:chExt cx="3982831" cy="3686523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5BF1E30-1DBD-054C-BDE3-EE6444854A30}"/>
                </a:ext>
              </a:extLst>
            </p:cNvPr>
            <p:cNvSpPr/>
            <p:nvPr/>
          </p:nvSpPr>
          <p:spPr>
            <a:xfrm>
              <a:off x="7067792" y="3433023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70E3A8-4E04-AB4F-B960-C89E65315791}"/>
                </a:ext>
              </a:extLst>
            </p:cNvPr>
            <p:cNvSpPr/>
            <p:nvPr/>
          </p:nvSpPr>
          <p:spPr>
            <a:xfrm>
              <a:off x="7692722" y="3708413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FE3A4E1-EBFC-964A-9DAA-778F4CCB7620}"/>
                </a:ext>
              </a:extLst>
            </p:cNvPr>
            <p:cNvSpPr/>
            <p:nvPr/>
          </p:nvSpPr>
          <p:spPr>
            <a:xfrm rot="531751">
              <a:off x="7692477" y="3167502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6DA013-89ED-EA4E-80A9-1FF11926CA4F}"/>
                </a:ext>
              </a:extLst>
            </p:cNvPr>
            <p:cNvSpPr txBox="1"/>
            <p:nvPr/>
          </p:nvSpPr>
          <p:spPr>
            <a:xfrm>
              <a:off x="9325685" y="1024057"/>
              <a:ext cx="362883" cy="140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Internet</a:t>
              </a:r>
              <a:endParaRPr lang="en-US" sz="1400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9F71FE5-630C-5F46-B1E9-7126B96034C9}"/>
                </a:ext>
              </a:extLst>
            </p:cNvPr>
            <p:cNvSpPr/>
            <p:nvPr/>
          </p:nvSpPr>
          <p:spPr>
            <a:xfrm>
              <a:off x="8211638" y="3708417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9CBC575-4E34-3B40-A382-E987C1B3706D}"/>
                </a:ext>
              </a:extLst>
            </p:cNvPr>
            <p:cNvCxnSpPr>
              <a:cxnSpLocks/>
              <a:stCxn id="92" idx="0"/>
              <a:endCxn id="94" idx="2"/>
            </p:cNvCxnSpPr>
            <p:nvPr/>
          </p:nvCxnSpPr>
          <p:spPr>
            <a:xfrm flipV="1">
              <a:off x="7231056" y="3302665"/>
              <a:ext cx="463370" cy="1303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C106119-550B-7947-AB83-03D704F77425}"/>
                </a:ext>
              </a:extLst>
            </p:cNvPr>
            <p:cNvSpPr/>
            <p:nvPr/>
          </p:nvSpPr>
          <p:spPr>
            <a:xfrm rot="1617422">
              <a:off x="6643733" y="4098646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63468FE-4039-044E-84EE-356DB88FE072}"/>
                </a:ext>
              </a:extLst>
            </p:cNvPr>
            <p:cNvSpPr/>
            <p:nvPr/>
          </p:nvSpPr>
          <p:spPr>
            <a:xfrm>
              <a:off x="7516825" y="4389949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A400A2B-BB23-8C48-BF34-19D0993AA6D6}"/>
                </a:ext>
              </a:extLst>
            </p:cNvPr>
            <p:cNvCxnSpPr>
              <a:cxnSpLocks/>
              <a:stCxn id="96" idx="4"/>
              <a:endCxn id="102" idx="2"/>
            </p:cNvCxnSpPr>
            <p:nvPr/>
          </p:nvCxnSpPr>
          <p:spPr>
            <a:xfrm>
              <a:off x="8374902" y="4029048"/>
              <a:ext cx="433599" cy="1721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11232B6-FCC4-AE48-8D38-0C155D371FAB}"/>
                </a:ext>
              </a:extLst>
            </p:cNvPr>
            <p:cNvCxnSpPr>
              <a:cxnSpLocks/>
              <a:stCxn id="99" idx="0"/>
              <a:endCxn id="93" idx="4"/>
            </p:cNvCxnSpPr>
            <p:nvPr/>
          </p:nvCxnSpPr>
          <p:spPr>
            <a:xfrm flipV="1">
              <a:off x="7680089" y="4029044"/>
              <a:ext cx="175897" cy="3609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5FBF61-CFA1-3446-BA6E-62C988F03F3D}"/>
                </a:ext>
              </a:extLst>
            </p:cNvPr>
            <p:cNvSpPr/>
            <p:nvPr/>
          </p:nvSpPr>
          <p:spPr>
            <a:xfrm rot="1542657">
              <a:off x="8792337" y="4111736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2866ADC-6FF7-2E43-9E85-2B41B9591A32}"/>
                </a:ext>
              </a:extLst>
            </p:cNvPr>
            <p:cNvCxnSpPr>
              <a:cxnSpLocks/>
              <a:stCxn id="98" idx="0"/>
              <a:endCxn id="92" idx="3"/>
            </p:cNvCxnSpPr>
            <p:nvPr/>
          </p:nvCxnSpPr>
          <p:spPr>
            <a:xfrm flipV="1">
              <a:off x="6879672" y="3706699"/>
              <a:ext cx="235939" cy="40936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3CA6847-B2EE-C045-9E6C-452155AEC93C}"/>
                </a:ext>
              </a:extLst>
            </p:cNvPr>
            <p:cNvCxnSpPr>
              <a:cxnSpLocks/>
              <a:stCxn id="92" idx="6"/>
              <a:endCxn id="93" idx="2"/>
            </p:cNvCxnSpPr>
            <p:nvPr/>
          </p:nvCxnSpPr>
          <p:spPr>
            <a:xfrm>
              <a:off x="7394321" y="3593338"/>
              <a:ext cx="298401" cy="275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3707E6D-9ABD-E340-8DE7-02F4C32C2727}"/>
                </a:ext>
              </a:extLst>
            </p:cNvPr>
            <p:cNvCxnSpPr>
              <a:cxnSpLocks/>
              <a:stCxn id="96" idx="2"/>
              <a:endCxn id="93" idx="6"/>
            </p:cNvCxnSpPr>
            <p:nvPr/>
          </p:nvCxnSpPr>
          <p:spPr>
            <a:xfrm flipH="1" flipV="1">
              <a:off x="8019250" y="3868729"/>
              <a:ext cx="192388" cy="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574A54-8C7A-5C49-9159-82D0FF16C86E}"/>
                </a:ext>
              </a:extLst>
            </p:cNvPr>
            <p:cNvSpPr/>
            <p:nvPr/>
          </p:nvSpPr>
          <p:spPr>
            <a:xfrm>
              <a:off x="8878315" y="1165015"/>
              <a:ext cx="326528" cy="320631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0923B15-68CB-8E4C-93B9-F68C6FF54363}"/>
                </a:ext>
              </a:extLst>
            </p:cNvPr>
            <p:cNvSpPr/>
            <p:nvPr/>
          </p:nvSpPr>
          <p:spPr>
            <a:xfrm>
              <a:off x="8130698" y="2416764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BA7E2FC-3105-BC43-AD4A-C12AF802CDEC}"/>
                </a:ext>
              </a:extLst>
            </p:cNvPr>
            <p:cNvSpPr/>
            <p:nvPr/>
          </p:nvSpPr>
          <p:spPr>
            <a:xfrm>
              <a:off x="9092369" y="2356449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48535DD-4FA4-104A-A1FC-F15944B627CE}"/>
                </a:ext>
              </a:extLst>
            </p:cNvPr>
            <p:cNvCxnSpPr>
              <a:cxnSpLocks/>
              <a:stCxn id="110" idx="6"/>
              <a:endCxn id="112" idx="0"/>
            </p:cNvCxnSpPr>
            <p:nvPr/>
          </p:nvCxnSpPr>
          <p:spPr>
            <a:xfrm>
              <a:off x="9418652" y="1975853"/>
              <a:ext cx="355898" cy="3806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92EEB97-9D52-D647-A5AB-93B73951B782}"/>
                </a:ext>
              </a:extLst>
            </p:cNvPr>
            <p:cNvSpPr/>
            <p:nvPr/>
          </p:nvSpPr>
          <p:spPr>
            <a:xfrm>
              <a:off x="9092125" y="1815538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BACA7B8-E428-6E47-AB78-50126993FBBE}"/>
                </a:ext>
              </a:extLst>
            </p:cNvPr>
            <p:cNvCxnSpPr>
              <a:cxnSpLocks/>
              <a:stCxn id="110" idx="4"/>
              <a:endCxn id="108" idx="0"/>
            </p:cNvCxnSpPr>
            <p:nvPr/>
          </p:nvCxnSpPr>
          <p:spPr>
            <a:xfrm>
              <a:off x="9255389" y="2136169"/>
              <a:ext cx="245" cy="2202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B58FD2F-27EB-7446-B3BD-FF982A3B3758}"/>
                </a:ext>
              </a:extLst>
            </p:cNvPr>
            <p:cNvSpPr/>
            <p:nvPr/>
          </p:nvSpPr>
          <p:spPr>
            <a:xfrm>
              <a:off x="9611286" y="2356454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8B0DF42-1811-0D4F-B57A-210EED9645C4}"/>
                </a:ext>
              </a:extLst>
            </p:cNvPr>
            <p:cNvCxnSpPr>
              <a:cxnSpLocks/>
              <a:stCxn id="107" idx="0"/>
              <a:endCxn id="110" idx="2"/>
            </p:cNvCxnSpPr>
            <p:nvPr/>
          </p:nvCxnSpPr>
          <p:spPr>
            <a:xfrm flipV="1">
              <a:off x="8293963" y="1975854"/>
              <a:ext cx="798162" cy="4409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DFD3622-DB48-5E46-8E67-02D0602FC7A7}"/>
                </a:ext>
              </a:extLst>
            </p:cNvPr>
            <p:cNvSpPr/>
            <p:nvPr/>
          </p:nvSpPr>
          <p:spPr>
            <a:xfrm rot="5934316">
              <a:off x="7285968" y="2357715"/>
              <a:ext cx="308228" cy="339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33BE105-0AEF-D348-A612-94ADFC53E292}"/>
                </a:ext>
              </a:extLst>
            </p:cNvPr>
            <p:cNvSpPr/>
            <p:nvPr/>
          </p:nvSpPr>
          <p:spPr>
            <a:xfrm rot="19838000">
              <a:off x="9410558" y="2982268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D7A7428-A975-8B40-9E59-D74A2A827579}"/>
                </a:ext>
              </a:extLst>
            </p:cNvPr>
            <p:cNvCxnSpPr>
              <a:cxnSpLocks/>
              <a:stCxn id="112" idx="6"/>
              <a:endCxn id="118" idx="0"/>
            </p:cNvCxnSpPr>
            <p:nvPr/>
          </p:nvCxnSpPr>
          <p:spPr>
            <a:xfrm>
              <a:off x="9937814" y="2516769"/>
              <a:ext cx="354101" cy="1077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285D462-04B0-1844-A67B-78BEAB27389C}"/>
                </a:ext>
              </a:extLst>
            </p:cNvPr>
            <p:cNvCxnSpPr>
              <a:cxnSpLocks/>
              <a:stCxn id="115" idx="0"/>
              <a:endCxn id="108" idx="4"/>
            </p:cNvCxnSpPr>
            <p:nvPr/>
          </p:nvCxnSpPr>
          <p:spPr>
            <a:xfrm flipH="1" flipV="1">
              <a:off x="9255634" y="2677080"/>
              <a:ext cx="234902" cy="3257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D0E91AF-70EC-C047-8559-13F67653AAB0}"/>
                </a:ext>
              </a:extLst>
            </p:cNvPr>
            <p:cNvSpPr/>
            <p:nvPr/>
          </p:nvSpPr>
          <p:spPr>
            <a:xfrm rot="17037690">
              <a:off x="10302617" y="2396395"/>
              <a:ext cx="308228" cy="339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209A5B60-C553-A745-80AC-DE106728AC94}"/>
                </a:ext>
              </a:extLst>
            </p:cNvPr>
            <p:cNvCxnSpPr>
              <a:cxnSpLocks/>
              <a:stCxn id="114" idx="0"/>
              <a:endCxn id="107" idx="2"/>
            </p:cNvCxnSpPr>
            <p:nvPr/>
          </p:nvCxnSpPr>
          <p:spPr>
            <a:xfrm>
              <a:off x="7607869" y="2552366"/>
              <a:ext cx="522830" cy="247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500FE4B-8A85-F049-A3FD-53DF328E699C}"/>
                </a:ext>
              </a:extLst>
            </p:cNvPr>
            <p:cNvCxnSpPr>
              <a:cxnSpLocks/>
              <a:stCxn id="110" idx="0"/>
              <a:endCxn id="106" idx="4"/>
            </p:cNvCxnSpPr>
            <p:nvPr/>
          </p:nvCxnSpPr>
          <p:spPr>
            <a:xfrm flipH="1" flipV="1">
              <a:off x="9041580" y="1485646"/>
              <a:ext cx="213809" cy="3298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6D35CA1-95F3-8E42-9306-5F63E53A4CFE}"/>
                </a:ext>
              </a:extLst>
            </p:cNvPr>
            <p:cNvCxnSpPr>
              <a:cxnSpLocks/>
              <a:stCxn id="115" idx="3"/>
              <a:endCxn id="102" idx="0"/>
            </p:cNvCxnSpPr>
            <p:nvPr/>
          </p:nvCxnSpPr>
          <p:spPr>
            <a:xfrm flipH="1">
              <a:off x="9025151" y="3297991"/>
              <a:ext cx="503652" cy="8296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71FA4D0E-9FAE-B54D-9A3D-5018E6980193}"/>
                </a:ext>
              </a:extLst>
            </p:cNvPr>
            <p:cNvCxnSpPr>
              <a:cxnSpLocks/>
              <a:stCxn id="94" idx="1"/>
              <a:endCxn id="114" idx="6"/>
            </p:cNvCxnSpPr>
            <p:nvPr/>
          </p:nvCxnSpPr>
          <p:spPr>
            <a:xfrm flipH="1" flipV="1">
              <a:off x="7416224" y="2679805"/>
              <a:ext cx="342915" cy="5182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1570631-EB3D-6247-BD68-254967EB8125}"/>
                </a:ext>
              </a:extLst>
            </p:cNvPr>
            <p:cNvCxnSpPr>
              <a:cxnSpLocks/>
              <a:stCxn id="115" idx="1"/>
              <a:endCxn id="107" idx="5"/>
            </p:cNvCxnSpPr>
            <p:nvPr/>
          </p:nvCxnSpPr>
          <p:spPr>
            <a:xfrm flipH="1" flipV="1">
              <a:off x="8409407" y="2690440"/>
              <a:ext cx="1008213" cy="4099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DFBD2-8E96-9E40-8938-3A377C7E789F}"/>
                </a:ext>
              </a:extLst>
            </p:cNvPr>
            <p:cNvCxnSpPr>
              <a:cxnSpLocks/>
              <a:stCxn id="99" idx="6"/>
              <a:endCxn id="102" idx="3"/>
            </p:cNvCxnSpPr>
            <p:nvPr/>
          </p:nvCxnSpPr>
          <p:spPr>
            <a:xfrm flipV="1">
              <a:off x="7843353" y="4324105"/>
              <a:ext cx="959053" cy="2261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1905EFC-6FFC-1040-B69B-B6E6496C52D8}"/>
              </a:ext>
            </a:extLst>
          </p:cNvPr>
          <p:cNvGrpSpPr/>
          <p:nvPr/>
        </p:nvGrpSpPr>
        <p:grpSpPr>
          <a:xfrm>
            <a:off x="4053600" y="1584000"/>
            <a:ext cx="3982831" cy="3686523"/>
            <a:chOff x="6643733" y="1024057"/>
            <a:chExt cx="3982831" cy="3686523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A106CF-AEF9-FF4D-AD9E-DD22F66BA1C7}"/>
                </a:ext>
              </a:extLst>
            </p:cNvPr>
            <p:cNvSpPr/>
            <p:nvPr/>
          </p:nvSpPr>
          <p:spPr>
            <a:xfrm>
              <a:off x="7067792" y="3433023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0E3C2EB-2388-1040-B3BE-8D3AD6B2A101}"/>
                </a:ext>
              </a:extLst>
            </p:cNvPr>
            <p:cNvSpPr/>
            <p:nvPr/>
          </p:nvSpPr>
          <p:spPr>
            <a:xfrm>
              <a:off x="7692722" y="3708413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BF56CBF8-9C85-2745-9459-990F60DF39A9}"/>
                </a:ext>
              </a:extLst>
            </p:cNvPr>
            <p:cNvCxnSpPr>
              <a:cxnSpLocks/>
              <a:stCxn id="197" idx="6"/>
              <a:endCxn id="200" idx="0"/>
            </p:cNvCxnSpPr>
            <p:nvPr/>
          </p:nvCxnSpPr>
          <p:spPr>
            <a:xfrm>
              <a:off x="8017056" y="3352971"/>
              <a:ext cx="357846" cy="35544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414D5D-BF36-084F-9479-08E23276D2DD}"/>
                </a:ext>
              </a:extLst>
            </p:cNvPr>
            <p:cNvSpPr/>
            <p:nvPr/>
          </p:nvSpPr>
          <p:spPr>
            <a:xfrm rot="531751">
              <a:off x="7692477" y="3167502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5C41823-2163-2848-8315-63BC5C7861CB}"/>
                </a:ext>
              </a:extLst>
            </p:cNvPr>
            <p:cNvSpPr txBox="1"/>
            <p:nvPr/>
          </p:nvSpPr>
          <p:spPr>
            <a:xfrm>
              <a:off x="9325685" y="1024057"/>
              <a:ext cx="362883" cy="140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Internet</a:t>
              </a:r>
              <a:endParaRPr lang="en-US" sz="1400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C96C490-5C23-9847-BF71-DB14CCC65B76}"/>
                </a:ext>
              </a:extLst>
            </p:cNvPr>
            <p:cNvCxnSpPr>
              <a:cxnSpLocks/>
              <a:stCxn id="197" idx="4"/>
              <a:endCxn id="195" idx="0"/>
            </p:cNvCxnSpPr>
            <p:nvPr/>
          </p:nvCxnSpPr>
          <p:spPr>
            <a:xfrm>
              <a:off x="7831042" y="3486219"/>
              <a:ext cx="24944" cy="2221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9C82439-385F-8C43-8D1E-703247D4752E}"/>
                </a:ext>
              </a:extLst>
            </p:cNvPr>
            <p:cNvSpPr/>
            <p:nvPr/>
          </p:nvSpPr>
          <p:spPr>
            <a:xfrm>
              <a:off x="8211638" y="3708417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2F2FA51-A08E-9D49-AA18-FDF6CC027900}"/>
                </a:ext>
              </a:extLst>
            </p:cNvPr>
            <p:cNvCxnSpPr>
              <a:cxnSpLocks/>
              <a:stCxn id="194" idx="0"/>
              <a:endCxn id="197" idx="2"/>
            </p:cNvCxnSpPr>
            <p:nvPr/>
          </p:nvCxnSpPr>
          <p:spPr>
            <a:xfrm flipV="1">
              <a:off x="7231056" y="3302665"/>
              <a:ext cx="463370" cy="1303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5C507D2-FE4F-9B46-B170-FFD8AA01CB51}"/>
                </a:ext>
              </a:extLst>
            </p:cNvPr>
            <p:cNvSpPr/>
            <p:nvPr/>
          </p:nvSpPr>
          <p:spPr>
            <a:xfrm rot="1617422">
              <a:off x="6643733" y="4098646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EF2F8B6-DA0C-7848-9C7F-6FCA2A786D11}"/>
                </a:ext>
              </a:extLst>
            </p:cNvPr>
            <p:cNvSpPr/>
            <p:nvPr/>
          </p:nvSpPr>
          <p:spPr>
            <a:xfrm>
              <a:off x="7516825" y="4389949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C34D4235-3764-3E4B-8551-ECD8B226FD26}"/>
                </a:ext>
              </a:extLst>
            </p:cNvPr>
            <p:cNvCxnSpPr>
              <a:cxnSpLocks/>
              <a:stCxn id="200" idx="4"/>
              <a:endCxn id="206" idx="2"/>
            </p:cNvCxnSpPr>
            <p:nvPr/>
          </p:nvCxnSpPr>
          <p:spPr>
            <a:xfrm>
              <a:off x="8374902" y="4029048"/>
              <a:ext cx="433599" cy="1721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7E09B553-66E8-804D-8C47-58360C57E77B}"/>
                </a:ext>
              </a:extLst>
            </p:cNvPr>
            <p:cNvCxnSpPr>
              <a:cxnSpLocks/>
              <a:stCxn id="203" idx="0"/>
              <a:endCxn id="195" idx="4"/>
            </p:cNvCxnSpPr>
            <p:nvPr/>
          </p:nvCxnSpPr>
          <p:spPr>
            <a:xfrm flipV="1">
              <a:off x="7680089" y="4029044"/>
              <a:ext cx="175897" cy="3609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F0C9DF2-C172-E840-912C-5940773891A1}"/>
                </a:ext>
              </a:extLst>
            </p:cNvPr>
            <p:cNvSpPr/>
            <p:nvPr/>
          </p:nvSpPr>
          <p:spPr>
            <a:xfrm rot="1542657">
              <a:off x="8792337" y="4111736"/>
              <a:ext cx="326528" cy="3206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EA2D53F8-7365-2E42-A097-FB604A2AB424}"/>
                </a:ext>
              </a:extLst>
            </p:cNvPr>
            <p:cNvCxnSpPr>
              <a:cxnSpLocks/>
              <a:stCxn id="202" idx="0"/>
              <a:endCxn id="194" idx="3"/>
            </p:cNvCxnSpPr>
            <p:nvPr/>
          </p:nvCxnSpPr>
          <p:spPr>
            <a:xfrm flipV="1">
              <a:off x="6879672" y="3706699"/>
              <a:ext cx="235939" cy="40936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C4AEBD0-1182-5143-B868-18B4874C9BAA}"/>
                </a:ext>
              </a:extLst>
            </p:cNvPr>
            <p:cNvCxnSpPr>
              <a:cxnSpLocks/>
              <a:stCxn id="194" idx="6"/>
              <a:endCxn id="195" idx="2"/>
            </p:cNvCxnSpPr>
            <p:nvPr/>
          </p:nvCxnSpPr>
          <p:spPr>
            <a:xfrm>
              <a:off x="7394321" y="3593338"/>
              <a:ext cx="298401" cy="275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B66DFE8-C2B5-824A-95FB-BBF3FF511BDE}"/>
                </a:ext>
              </a:extLst>
            </p:cNvPr>
            <p:cNvCxnSpPr>
              <a:cxnSpLocks/>
              <a:stCxn id="200" idx="2"/>
              <a:endCxn id="195" idx="6"/>
            </p:cNvCxnSpPr>
            <p:nvPr/>
          </p:nvCxnSpPr>
          <p:spPr>
            <a:xfrm flipH="1" flipV="1">
              <a:off x="8019250" y="3868729"/>
              <a:ext cx="192388" cy="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D8928E7-A8C7-624F-BD63-6EFED21AE7BE}"/>
                </a:ext>
              </a:extLst>
            </p:cNvPr>
            <p:cNvSpPr/>
            <p:nvPr/>
          </p:nvSpPr>
          <p:spPr>
            <a:xfrm>
              <a:off x="8878315" y="1165015"/>
              <a:ext cx="326528" cy="320631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F746DFEC-C0D2-CC44-BAE5-55B1C27D7CC5}"/>
                </a:ext>
              </a:extLst>
            </p:cNvPr>
            <p:cNvSpPr/>
            <p:nvPr/>
          </p:nvSpPr>
          <p:spPr>
            <a:xfrm>
              <a:off x="8130698" y="2416764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CD52DF4-B542-9B4C-8881-EF7A3B686D91}"/>
                </a:ext>
              </a:extLst>
            </p:cNvPr>
            <p:cNvSpPr/>
            <p:nvPr/>
          </p:nvSpPr>
          <p:spPr>
            <a:xfrm>
              <a:off x="9092369" y="2356449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7BC7037-CB30-754E-A034-484A13CD3C64}"/>
                </a:ext>
              </a:extLst>
            </p:cNvPr>
            <p:cNvCxnSpPr>
              <a:cxnSpLocks/>
              <a:stCxn id="214" idx="6"/>
              <a:endCxn id="216" idx="0"/>
            </p:cNvCxnSpPr>
            <p:nvPr/>
          </p:nvCxnSpPr>
          <p:spPr>
            <a:xfrm>
              <a:off x="9418652" y="1975853"/>
              <a:ext cx="355898" cy="3806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96B3C47-4358-4540-BBB6-5EE356BDDDD0}"/>
                </a:ext>
              </a:extLst>
            </p:cNvPr>
            <p:cNvSpPr/>
            <p:nvPr/>
          </p:nvSpPr>
          <p:spPr>
            <a:xfrm>
              <a:off x="9092125" y="1815538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49388868-EE84-1D4F-B372-6F07BE5A4320}"/>
                </a:ext>
              </a:extLst>
            </p:cNvPr>
            <p:cNvCxnSpPr>
              <a:cxnSpLocks/>
              <a:stCxn id="214" idx="4"/>
              <a:endCxn id="212" idx="0"/>
            </p:cNvCxnSpPr>
            <p:nvPr/>
          </p:nvCxnSpPr>
          <p:spPr>
            <a:xfrm>
              <a:off x="9255389" y="2136169"/>
              <a:ext cx="245" cy="2202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2CF2D21-D2BB-E344-A6CA-FBAAA054B005}"/>
                </a:ext>
              </a:extLst>
            </p:cNvPr>
            <p:cNvSpPr/>
            <p:nvPr/>
          </p:nvSpPr>
          <p:spPr>
            <a:xfrm>
              <a:off x="9611286" y="2356454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DDE3CF2-63C4-8149-98BD-768656107F60}"/>
                </a:ext>
              </a:extLst>
            </p:cNvPr>
            <p:cNvCxnSpPr>
              <a:cxnSpLocks/>
              <a:stCxn id="211" idx="0"/>
              <a:endCxn id="214" idx="2"/>
            </p:cNvCxnSpPr>
            <p:nvPr/>
          </p:nvCxnSpPr>
          <p:spPr>
            <a:xfrm flipV="1">
              <a:off x="8293963" y="1975854"/>
              <a:ext cx="798162" cy="4409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CED6F3-21D5-8847-9645-63ED3E7A5C92}"/>
                </a:ext>
              </a:extLst>
            </p:cNvPr>
            <p:cNvSpPr/>
            <p:nvPr/>
          </p:nvSpPr>
          <p:spPr>
            <a:xfrm rot="5934316">
              <a:off x="7285968" y="2357715"/>
              <a:ext cx="308228" cy="339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2E36CFB-DCB8-1F44-A7FB-55F0F0655BA1}"/>
                </a:ext>
              </a:extLst>
            </p:cNvPr>
            <p:cNvSpPr/>
            <p:nvPr/>
          </p:nvSpPr>
          <p:spPr>
            <a:xfrm rot="19838000">
              <a:off x="9410558" y="2982268"/>
              <a:ext cx="326528" cy="3206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E4DB8B91-609E-F542-9DE6-960018E92CBA}"/>
                </a:ext>
              </a:extLst>
            </p:cNvPr>
            <p:cNvCxnSpPr>
              <a:cxnSpLocks/>
              <a:stCxn id="216" idx="6"/>
              <a:endCxn id="222" idx="0"/>
            </p:cNvCxnSpPr>
            <p:nvPr/>
          </p:nvCxnSpPr>
          <p:spPr>
            <a:xfrm>
              <a:off x="9937814" y="2516769"/>
              <a:ext cx="354101" cy="1077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5FBA8953-430D-1248-87C2-85033362D4D1}"/>
                </a:ext>
              </a:extLst>
            </p:cNvPr>
            <p:cNvCxnSpPr>
              <a:cxnSpLocks/>
              <a:stCxn id="219" idx="0"/>
              <a:endCxn id="212" idx="4"/>
            </p:cNvCxnSpPr>
            <p:nvPr/>
          </p:nvCxnSpPr>
          <p:spPr>
            <a:xfrm flipH="1" flipV="1">
              <a:off x="9255634" y="2677080"/>
              <a:ext cx="234902" cy="3257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07768575-62EF-C54A-A25A-68624A5F5A05}"/>
                </a:ext>
              </a:extLst>
            </p:cNvPr>
            <p:cNvSpPr/>
            <p:nvPr/>
          </p:nvSpPr>
          <p:spPr>
            <a:xfrm rot="17037690">
              <a:off x="10302617" y="2396395"/>
              <a:ext cx="308228" cy="339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BE62917C-878F-B448-9A80-83B618BD48E3}"/>
                </a:ext>
              </a:extLst>
            </p:cNvPr>
            <p:cNvCxnSpPr>
              <a:cxnSpLocks/>
              <a:stCxn id="218" idx="0"/>
              <a:endCxn id="211" idx="2"/>
            </p:cNvCxnSpPr>
            <p:nvPr/>
          </p:nvCxnSpPr>
          <p:spPr>
            <a:xfrm>
              <a:off x="7607869" y="2552366"/>
              <a:ext cx="522830" cy="247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8777A184-181F-8843-891C-3C2A9A29B4C5}"/>
                </a:ext>
              </a:extLst>
            </p:cNvPr>
            <p:cNvCxnSpPr>
              <a:cxnSpLocks/>
              <a:stCxn id="211" idx="6"/>
              <a:endCxn id="212" idx="2"/>
            </p:cNvCxnSpPr>
            <p:nvPr/>
          </p:nvCxnSpPr>
          <p:spPr>
            <a:xfrm flipV="1">
              <a:off x="8457227" y="2516765"/>
              <a:ext cx="635143" cy="603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56F32E82-D987-6748-94B3-F5B8D3EBCCCC}"/>
                </a:ext>
              </a:extLst>
            </p:cNvPr>
            <p:cNvCxnSpPr>
              <a:cxnSpLocks/>
              <a:stCxn id="216" idx="2"/>
              <a:endCxn id="212" idx="6"/>
            </p:cNvCxnSpPr>
            <p:nvPr/>
          </p:nvCxnSpPr>
          <p:spPr>
            <a:xfrm flipH="1" flipV="1">
              <a:off x="9418898" y="2516765"/>
              <a:ext cx="192388" cy="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1FB3DDB9-425C-304E-9861-C5B0D6AEDDC4}"/>
                </a:ext>
              </a:extLst>
            </p:cNvPr>
            <p:cNvCxnSpPr>
              <a:cxnSpLocks/>
              <a:stCxn id="214" idx="0"/>
              <a:endCxn id="210" idx="4"/>
            </p:cNvCxnSpPr>
            <p:nvPr/>
          </p:nvCxnSpPr>
          <p:spPr>
            <a:xfrm flipH="1" flipV="1">
              <a:off x="9041580" y="1485646"/>
              <a:ext cx="213809" cy="3298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31EED976-D40F-804C-B4F7-AB532368AFE1}"/>
                </a:ext>
              </a:extLst>
            </p:cNvPr>
            <p:cNvCxnSpPr>
              <a:cxnSpLocks/>
              <a:stCxn id="211" idx="3"/>
              <a:endCxn id="197" idx="0"/>
            </p:cNvCxnSpPr>
            <p:nvPr/>
          </p:nvCxnSpPr>
          <p:spPr>
            <a:xfrm flipH="1">
              <a:off x="7880440" y="2690440"/>
              <a:ext cx="298077" cy="4789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A1BD4122-1C3C-944D-A657-9480F1647775}"/>
                </a:ext>
              </a:extLst>
            </p:cNvPr>
            <p:cNvCxnSpPr>
              <a:cxnSpLocks/>
              <a:stCxn id="219" idx="3"/>
              <a:endCxn id="206" idx="0"/>
            </p:cNvCxnSpPr>
            <p:nvPr/>
          </p:nvCxnSpPr>
          <p:spPr>
            <a:xfrm flipH="1">
              <a:off x="9025151" y="3297991"/>
              <a:ext cx="503652" cy="8296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F3E1559-83BF-514F-B58C-56391AC53771}"/>
                </a:ext>
              </a:extLst>
            </p:cNvPr>
            <p:cNvCxnSpPr>
              <a:cxnSpLocks/>
              <a:stCxn id="197" idx="1"/>
              <a:endCxn id="218" idx="6"/>
            </p:cNvCxnSpPr>
            <p:nvPr/>
          </p:nvCxnSpPr>
          <p:spPr>
            <a:xfrm flipH="1" flipV="1">
              <a:off x="7416224" y="2679805"/>
              <a:ext cx="342915" cy="5182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1E9FF984-CE6B-824C-A8D5-EDB18DD181E0}"/>
                </a:ext>
              </a:extLst>
            </p:cNvPr>
            <p:cNvCxnSpPr>
              <a:cxnSpLocks/>
              <a:stCxn id="219" idx="1"/>
              <a:endCxn id="211" idx="5"/>
            </p:cNvCxnSpPr>
            <p:nvPr/>
          </p:nvCxnSpPr>
          <p:spPr>
            <a:xfrm flipH="1" flipV="1">
              <a:off x="8409407" y="2690440"/>
              <a:ext cx="1008213" cy="4099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27A7059C-14E4-5742-AEC5-3C1BD62B1AEF}"/>
                </a:ext>
              </a:extLst>
            </p:cNvPr>
            <p:cNvCxnSpPr>
              <a:cxnSpLocks/>
              <a:stCxn id="200" idx="7"/>
              <a:endCxn id="212" idx="3"/>
            </p:cNvCxnSpPr>
            <p:nvPr/>
          </p:nvCxnSpPr>
          <p:spPr>
            <a:xfrm flipV="1">
              <a:off x="8490347" y="2630125"/>
              <a:ext cx="649841" cy="112524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AEA5234C-6C19-4F46-B58E-BA80CE5290A0}"/>
                </a:ext>
              </a:extLst>
            </p:cNvPr>
            <p:cNvCxnSpPr>
              <a:cxnSpLocks/>
              <a:stCxn id="206" idx="1"/>
              <a:endCxn id="211" idx="4"/>
            </p:cNvCxnSpPr>
            <p:nvPr/>
          </p:nvCxnSpPr>
          <p:spPr>
            <a:xfrm flipH="1" flipV="1">
              <a:off x="8293962" y="2737395"/>
              <a:ext cx="606803" cy="13824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ECC9DAD1-CCBA-5E47-9CBB-037C78B0E032}"/>
                </a:ext>
              </a:extLst>
            </p:cNvPr>
            <p:cNvCxnSpPr>
              <a:cxnSpLocks/>
              <a:stCxn id="203" idx="6"/>
              <a:endCxn id="206" idx="3"/>
            </p:cNvCxnSpPr>
            <p:nvPr/>
          </p:nvCxnSpPr>
          <p:spPr>
            <a:xfrm flipV="1">
              <a:off x="7843353" y="4324105"/>
              <a:ext cx="959053" cy="2261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E189A3E7-1423-F747-8E30-E3E93651E40A}"/>
                </a:ext>
              </a:extLst>
            </p:cNvPr>
            <p:cNvCxnSpPr>
              <a:cxnSpLocks/>
              <a:stCxn id="197" idx="7"/>
              <a:endCxn id="219" idx="2"/>
            </p:cNvCxnSpPr>
            <p:nvPr/>
          </p:nvCxnSpPr>
          <p:spPr>
            <a:xfrm flipV="1">
              <a:off x="7987272" y="3222648"/>
              <a:ext cx="1444266" cy="1094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13E00A-2CFB-6D4C-A7F5-D2EC25FBDBEB}"/>
              </a:ext>
            </a:extLst>
          </p:cNvPr>
          <p:cNvSpPr txBox="1"/>
          <p:nvPr/>
        </p:nvSpPr>
        <p:spPr>
          <a:xfrm>
            <a:off x="10121334" y="139933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endParaRPr 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8949E7E-3B58-CC4A-9091-402C23EE6080}"/>
              </a:ext>
            </a:extLst>
          </p:cNvPr>
          <p:cNvSpPr txBox="1"/>
          <p:nvPr/>
        </p:nvSpPr>
        <p:spPr>
          <a:xfrm>
            <a:off x="9816602" y="1399334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A51B410-8E7E-AB44-AF3F-423D3C3A27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4251344"/>
                  </p:ext>
                </p:extLst>
              </p:nvPr>
            </p:nvGraphicFramePr>
            <p:xfrm>
              <a:off x="0" y="189780"/>
              <a:ext cx="4969114" cy="6536557"/>
            </p:xfrm>
            <a:graphic>
              <a:graphicData uri="http://schemas.microsoft.com/office/powerpoint/2016/slidezoom">
                <pslz:sldZm>
                  <pslz:sldZmObj sldId="266" cId="3132731003">
                    <pslz:zmPr id="{01BAD5DC-B0E4-5649-9714-59BF40B1A81B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69114" cy="653655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A51B410-8E7E-AB44-AF3F-423D3C3A27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89780"/>
                <a:ext cx="4969114" cy="653655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6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281</TotalTime>
  <Words>3189</Words>
  <Application>Microsoft Macintosh PowerPoint</Application>
  <PresentationFormat>Widescreen</PresentationFormat>
  <Paragraphs>425</Paragraphs>
  <Slides>66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Rockwell</vt:lpstr>
      <vt:lpstr>Rockwell Condensed</vt:lpstr>
      <vt:lpstr>Wingdings</vt:lpstr>
      <vt:lpstr>Office Theme</vt:lpstr>
      <vt:lpstr>Wood Type</vt:lpstr>
      <vt:lpstr>Project for Wireless Mesh network channel assignment</vt:lpstr>
      <vt:lpstr>Wireless Mesh network-multi-channel-unicast</vt:lpstr>
      <vt:lpstr>Mesh network problems</vt:lpstr>
      <vt:lpstr>Mesh Network optimization </vt:lpstr>
      <vt:lpstr>Is minimizing inference the same as maximizing traffic?</vt:lpstr>
      <vt:lpstr>Link optimization methods</vt:lpstr>
      <vt:lpstr>Interference</vt:lpstr>
      <vt:lpstr>Load topology</vt:lpstr>
      <vt:lpstr>PowerPoint Presentation</vt:lpstr>
      <vt:lpstr>Static or Dynamic</vt:lpstr>
      <vt:lpstr>Static or Dynamic</vt:lpstr>
      <vt:lpstr>What is the good measure?</vt:lpstr>
      <vt:lpstr>Disagreement</vt:lpstr>
      <vt:lpstr>Comparison of channel assignment approaches</vt:lpstr>
      <vt:lpstr>Channel inference index and connectivity approach</vt:lpstr>
      <vt:lpstr>Joint Routing and channel assignment approaches</vt:lpstr>
      <vt:lpstr>Generate Random Mesh Network Graph</vt:lpstr>
      <vt:lpstr>Generate Random Mesh Network Graph nodes locations</vt:lpstr>
      <vt:lpstr>Generate Random Mesh Network Graph nodes locations</vt:lpstr>
      <vt:lpstr>Generate Random Mesh Network Graph link matrix</vt:lpstr>
      <vt:lpstr>Generate Random Mesh Network Graph link distance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Analysis, Visualization, Evaluation</vt:lpstr>
      <vt:lpstr>Graph Analysis</vt:lpstr>
      <vt:lpstr>Fractional Network Interference</vt:lpstr>
      <vt:lpstr>Algorithm Step Visualization</vt:lpstr>
      <vt:lpstr>Algorithm Step Visualization</vt:lpstr>
      <vt:lpstr>Algorithm Step Visualization</vt:lpstr>
      <vt:lpstr>Algorithm Step Visualization</vt:lpstr>
      <vt:lpstr>Algorithm Step Visualization</vt:lpstr>
      <vt:lpstr>Algorithm Step Visualization</vt:lpstr>
      <vt:lpstr>Algorithm Step Visualization</vt:lpstr>
      <vt:lpstr>Algorithm Step Visualization</vt:lpstr>
      <vt:lpstr>Algorithm Step Visualization</vt:lpstr>
      <vt:lpstr>Evaluation</vt:lpstr>
      <vt:lpstr>Evaluation</vt:lpstr>
      <vt:lpstr>Evaluation</vt:lpstr>
      <vt:lpstr>Work Distribution</vt:lpstr>
      <vt:lpstr>Plans Next</vt:lpstr>
      <vt:lpstr>References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for Wireless Mesh network channel assignment</dc:title>
  <dc:creator>Li, Xiaoyan</dc:creator>
  <cp:lastModifiedBy>Xiaoyan Li</cp:lastModifiedBy>
  <cp:revision>31</cp:revision>
  <dcterms:created xsi:type="dcterms:W3CDTF">2020-04-21T05:14:32Z</dcterms:created>
  <dcterms:modified xsi:type="dcterms:W3CDTF">2020-04-21T18:44:59Z</dcterms:modified>
</cp:coreProperties>
</file>